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50"/>
  </p:notesMasterIdLst>
  <p:sldIdLst>
    <p:sldId id="256" r:id="rId2"/>
    <p:sldId id="257" r:id="rId3"/>
    <p:sldId id="258" r:id="rId4"/>
    <p:sldId id="267" r:id="rId5"/>
    <p:sldId id="259" r:id="rId6"/>
    <p:sldId id="260" r:id="rId7"/>
    <p:sldId id="262" r:id="rId8"/>
    <p:sldId id="270" r:id="rId9"/>
    <p:sldId id="273" r:id="rId10"/>
    <p:sldId id="274" r:id="rId11"/>
    <p:sldId id="276" r:id="rId12"/>
    <p:sldId id="277" r:id="rId13"/>
    <p:sldId id="278" r:id="rId14"/>
    <p:sldId id="279" r:id="rId15"/>
    <p:sldId id="280" r:id="rId16"/>
    <p:sldId id="282" r:id="rId17"/>
    <p:sldId id="283" r:id="rId18"/>
    <p:sldId id="284" r:id="rId19"/>
    <p:sldId id="285" r:id="rId20"/>
    <p:sldId id="281" r:id="rId21"/>
    <p:sldId id="289" r:id="rId22"/>
    <p:sldId id="401" r:id="rId23"/>
    <p:sldId id="399" r:id="rId24"/>
    <p:sldId id="290" r:id="rId25"/>
    <p:sldId id="291" r:id="rId26"/>
    <p:sldId id="293" r:id="rId27"/>
    <p:sldId id="392" r:id="rId28"/>
    <p:sldId id="298" r:id="rId29"/>
    <p:sldId id="299" r:id="rId30"/>
    <p:sldId id="300" r:id="rId31"/>
    <p:sldId id="393" r:id="rId32"/>
    <p:sldId id="302" r:id="rId33"/>
    <p:sldId id="303" r:id="rId34"/>
    <p:sldId id="304" r:id="rId35"/>
    <p:sldId id="316" r:id="rId36"/>
    <p:sldId id="339" r:id="rId37"/>
    <p:sldId id="340" r:id="rId38"/>
    <p:sldId id="314" r:id="rId39"/>
    <p:sldId id="317" r:id="rId40"/>
    <p:sldId id="318" r:id="rId41"/>
    <p:sldId id="319" r:id="rId42"/>
    <p:sldId id="320" r:id="rId43"/>
    <p:sldId id="348" r:id="rId44"/>
    <p:sldId id="347" r:id="rId45"/>
    <p:sldId id="327" r:id="rId46"/>
    <p:sldId id="344" r:id="rId47"/>
    <p:sldId id="328" r:id="rId48"/>
    <p:sldId id="329" r:id="rId4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IO" initials="V" lastIdx="1" clrIdx="0">
    <p:extLst>
      <p:ext uri="{19B8F6BF-5375-455C-9EA6-DF929625EA0E}">
        <p15:presenceInfo xmlns:p15="http://schemas.microsoft.com/office/powerpoint/2012/main" userId="VA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3399FF"/>
    <a:srgbClr val="000066"/>
    <a:srgbClr val="FF9900"/>
    <a:srgbClr val="0099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94631" autoAdjust="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8-10T21:51:19.050" idx="1">
    <p:pos x="10" y="10"/>
    <p:text/>
    <p:extLst>
      <p:ext uri="{C676402C-5697-4E1C-873F-D02D1690AC5C}">
        <p15:threadingInfo xmlns:p15="http://schemas.microsoft.com/office/powerpoint/2012/main" timeZoneBias="180"/>
      </p:ext>
    </p:extLst>
  </p:cm>
</p:cmLst>
</file>

<file path=ppt/diagrams/_rels/data5.xml.rels><?xml version="1.0" encoding="UTF-8" standalone="yes"?>
<Relationships xmlns="http://schemas.openxmlformats.org/package/2006/relationships"><Relationship Id="rId1" Type="http://schemas.openxmlformats.org/officeDocument/2006/relationships/image" Target="../media/image2000.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5A8A0-2515-44B7-BC7A-5AB17C3DD07A}" type="doc">
      <dgm:prSet loTypeId="urn:microsoft.com/office/officeart/2009/layout/CircleArrowProcess" loCatId="cycle" qsTypeId="urn:microsoft.com/office/officeart/2005/8/quickstyle/simple1" qsCatId="simple" csTypeId="urn:microsoft.com/office/officeart/2005/8/colors/accent1_4" csCatId="accent1" phldr="1"/>
      <dgm:spPr/>
      <dgm:t>
        <a:bodyPr/>
        <a:lstStyle/>
        <a:p>
          <a:endParaRPr lang="es-CL"/>
        </a:p>
      </dgm:t>
    </dgm:pt>
    <dgm:pt modelId="{97F6687F-427A-4F62-AC2F-1EB6C3466A07}">
      <dgm:prSet phldrT="[Texto]" custT="1"/>
      <dgm:spPr/>
      <dgm:t>
        <a:bodyPr/>
        <a:lstStyle/>
        <a:p>
          <a:r>
            <a:rPr lang="es-CL" sz="1600" b="1"/>
            <a:t>TERMODINÁMICA</a:t>
          </a:r>
          <a:endParaRPr lang="es-CL" sz="1600" b="1" dirty="0"/>
        </a:p>
      </dgm:t>
    </dgm:pt>
    <dgm:pt modelId="{77B586A4-8596-4BF1-A03B-AC93B0722A91}" type="parTrans" cxnId="{A9792865-F95A-40D3-A7B5-0AD3899256B2}">
      <dgm:prSet/>
      <dgm:spPr/>
      <dgm:t>
        <a:bodyPr/>
        <a:lstStyle/>
        <a:p>
          <a:endParaRPr lang="es-CL">
            <a:solidFill>
              <a:srgbClr val="002060"/>
            </a:solidFill>
          </a:endParaRPr>
        </a:p>
      </dgm:t>
    </dgm:pt>
    <dgm:pt modelId="{3A0FEE4A-1F78-48AB-96E1-78DB3ACCF322}" type="sibTrans" cxnId="{A9792865-F95A-40D3-A7B5-0AD3899256B2}">
      <dgm:prSet/>
      <dgm:spPr/>
      <dgm:t>
        <a:bodyPr/>
        <a:lstStyle/>
        <a:p>
          <a:endParaRPr lang="es-CL">
            <a:solidFill>
              <a:srgbClr val="002060"/>
            </a:solidFill>
          </a:endParaRPr>
        </a:p>
      </dgm:t>
    </dgm:pt>
    <dgm:pt modelId="{E0FB2A6A-0FB4-42C7-8A19-B808A7016348}">
      <dgm:prSet phldrT="[Texto]" custT="1"/>
      <dgm:spPr/>
      <dgm:t>
        <a:bodyPr/>
        <a:lstStyle/>
        <a:p>
          <a:r>
            <a:rPr lang="es-CL" sz="1800"/>
            <a:t>Thermos</a:t>
          </a:r>
          <a:endParaRPr lang="es-CL" sz="1800" dirty="0"/>
        </a:p>
      </dgm:t>
    </dgm:pt>
    <dgm:pt modelId="{ABE46FF6-2AE3-4CA1-8197-0A637DC13379}" type="parTrans" cxnId="{97D79BE5-B8F1-461A-B886-0969F0D0BD2C}">
      <dgm:prSet/>
      <dgm:spPr/>
      <dgm:t>
        <a:bodyPr/>
        <a:lstStyle/>
        <a:p>
          <a:endParaRPr lang="es-CL">
            <a:solidFill>
              <a:srgbClr val="002060"/>
            </a:solidFill>
          </a:endParaRPr>
        </a:p>
      </dgm:t>
    </dgm:pt>
    <dgm:pt modelId="{FA46A749-5A75-4ED9-B9C7-706A97FA3335}" type="sibTrans" cxnId="{97D79BE5-B8F1-461A-B886-0969F0D0BD2C}">
      <dgm:prSet/>
      <dgm:spPr/>
      <dgm:t>
        <a:bodyPr/>
        <a:lstStyle/>
        <a:p>
          <a:endParaRPr lang="es-CL">
            <a:solidFill>
              <a:srgbClr val="002060"/>
            </a:solidFill>
          </a:endParaRPr>
        </a:p>
      </dgm:t>
    </dgm:pt>
    <dgm:pt modelId="{44567336-A34E-4F3B-AD5E-98286DFD3361}">
      <dgm:prSet phldrT="[Texto]" custT="1"/>
      <dgm:spPr/>
      <dgm:t>
        <a:bodyPr/>
        <a:lstStyle/>
        <a:p>
          <a:r>
            <a:rPr lang="es-CL" sz="1800"/>
            <a:t>Dynamis</a:t>
          </a:r>
          <a:endParaRPr lang="es-CL" sz="1800" dirty="0"/>
        </a:p>
      </dgm:t>
    </dgm:pt>
    <dgm:pt modelId="{C96FBBF4-73E2-43D4-9B39-8DB45F419C22}" type="parTrans" cxnId="{0BF90D6A-3C3E-48F1-A1B1-E1E8A2B93D84}">
      <dgm:prSet/>
      <dgm:spPr/>
      <dgm:t>
        <a:bodyPr/>
        <a:lstStyle/>
        <a:p>
          <a:endParaRPr lang="es-CL">
            <a:solidFill>
              <a:srgbClr val="002060"/>
            </a:solidFill>
          </a:endParaRPr>
        </a:p>
      </dgm:t>
    </dgm:pt>
    <dgm:pt modelId="{538DE8C1-A5B1-40F6-8832-4E3BA26BA72B}" type="sibTrans" cxnId="{0BF90D6A-3C3E-48F1-A1B1-E1E8A2B93D84}">
      <dgm:prSet/>
      <dgm:spPr/>
      <dgm:t>
        <a:bodyPr/>
        <a:lstStyle/>
        <a:p>
          <a:endParaRPr lang="es-CL">
            <a:solidFill>
              <a:srgbClr val="002060"/>
            </a:solidFill>
          </a:endParaRPr>
        </a:p>
      </dgm:t>
    </dgm:pt>
    <dgm:pt modelId="{C8A6E30D-BF9F-4EDB-BF3F-AB0730563645}" type="pres">
      <dgm:prSet presAssocID="{3C25A8A0-2515-44B7-BC7A-5AB17C3DD07A}" presName="Name0" presStyleCnt="0">
        <dgm:presLayoutVars>
          <dgm:chMax val="7"/>
          <dgm:chPref val="7"/>
          <dgm:dir/>
          <dgm:animLvl val="lvl"/>
        </dgm:presLayoutVars>
      </dgm:prSet>
      <dgm:spPr/>
    </dgm:pt>
    <dgm:pt modelId="{2E60B34B-B20F-44BD-ACF4-68AD137A62F8}" type="pres">
      <dgm:prSet presAssocID="{97F6687F-427A-4F62-AC2F-1EB6C3466A07}" presName="Accent1" presStyleCnt="0"/>
      <dgm:spPr/>
    </dgm:pt>
    <dgm:pt modelId="{80AD5D1F-07C5-4936-830A-6A73A48234BB}" type="pres">
      <dgm:prSet presAssocID="{97F6687F-427A-4F62-AC2F-1EB6C3466A07}" presName="Accent" presStyleLbl="node1" presStyleIdx="0" presStyleCnt="3"/>
      <dgm:spPr/>
    </dgm:pt>
    <dgm:pt modelId="{B825EEA7-1DD2-4F71-A8EF-A32231490CEA}" type="pres">
      <dgm:prSet presAssocID="{97F6687F-427A-4F62-AC2F-1EB6C3466A07}" presName="Parent1" presStyleLbl="revTx" presStyleIdx="0" presStyleCnt="3" custScaleX="189892" custLinFactNeighborX="-6004" custLinFactNeighborY="20590">
        <dgm:presLayoutVars>
          <dgm:chMax val="1"/>
          <dgm:chPref val="1"/>
          <dgm:bulletEnabled val="1"/>
        </dgm:presLayoutVars>
      </dgm:prSet>
      <dgm:spPr/>
    </dgm:pt>
    <dgm:pt modelId="{7FA91889-834E-4848-ABE9-0505D08AD6C8}" type="pres">
      <dgm:prSet presAssocID="{E0FB2A6A-0FB4-42C7-8A19-B808A7016348}" presName="Accent2" presStyleCnt="0"/>
      <dgm:spPr/>
    </dgm:pt>
    <dgm:pt modelId="{885C01EB-045F-47B9-962B-99CDA75A21CE}" type="pres">
      <dgm:prSet presAssocID="{E0FB2A6A-0FB4-42C7-8A19-B808A7016348}" presName="Accent" presStyleLbl="node1" presStyleIdx="1" presStyleCnt="3"/>
      <dgm:spPr/>
    </dgm:pt>
    <dgm:pt modelId="{1697DA2B-17E2-4F7E-AA8C-2D2C6F55E7DB}" type="pres">
      <dgm:prSet presAssocID="{E0FB2A6A-0FB4-42C7-8A19-B808A7016348}" presName="Parent2" presStyleLbl="revTx" presStyleIdx="1" presStyleCnt="3">
        <dgm:presLayoutVars>
          <dgm:chMax val="1"/>
          <dgm:chPref val="1"/>
          <dgm:bulletEnabled val="1"/>
        </dgm:presLayoutVars>
      </dgm:prSet>
      <dgm:spPr/>
    </dgm:pt>
    <dgm:pt modelId="{527C65E3-19C7-48B4-AE70-07445CC5BCBC}" type="pres">
      <dgm:prSet presAssocID="{44567336-A34E-4F3B-AD5E-98286DFD3361}" presName="Accent3" presStyleCnt="0"/>
      <dgm:spPr/>
    </dgm:pt>
    <dgm:pt modelId="{EC1C2B7C-F0C5-4B61-AB7F-AE6A50D3797F}" type="pres">
      <dgm:prSet presAssocID="{44567336-A34E-4F3B-AD5E-98286DFD3361}" presName="Accent" presStyleLbl="node1" presStyleIdx="2" presStyleCnt="3"/>
      <dgm:spPr/>
    </dgm:pt>
    <dgm:pt modelId="{14940B37-3CAD-4D73-815E-987958C6F329}" type="pres">
      <dgm:prSet presAssocID="{44567336-A34E-4F3B-AD5E-98286DFD3361}" presName="Parent3" presStyleLbl="revTx" presStyleIdx="2" presStyleCnt="3">
        <dgm:presLayoutVars>
          <dgm:chMax val="1"/>
          <dgm:chPref val="1"/>
          <dgm:bulletEnabled val="1"/>
        </dgm:presLayoutVars>
      </dgm:prSet>
      <dgm:spPr/>
    </dgm:pt>
  </dgm:ptLst>
  <dgm:cxnLst>
    <dgm:cxn modelId="{D9A8E634-15B3-40B2-BF4D-3869A75CD564}" type="presOf" srcId="{44567336-A34E-4F3B-AD5E-98286DFD3361}" destId="{14940B37-3CAD-4D73-815E-987958C6F329}" srcOrd="0" destOrd="0" presId="urn:microsoft.com/office/officeart/2009/layout/CircleArrowProcess"/>
    <dgm:cxn modelId="{A9792865-F95A-40D3-A7B5-0AD3899256B2}" srcId="{3C25A8A0-2515-44B7-BC7A-5AB17C3DD07A}" destId="{97F6687F-427A-4F62-AC2F-1EB6C3466A07}" srcOrd="0" destOrd="0" parTransId="{77B586A4-8596-4BF1-A03B-AC93B0722A91}" sibTransId="{3A0FEE4A-1F78-48AB-96E1-78DB3ACCF322}"/>
    <dgm:cxn modelId="{0BF90D6A-3C3E-48F1-A1B1-E1E8A2B93D84}" srcId="{3C25A8A0-2515-44B7-BC7A-5AB17C3DD07A}" destId="{44567336-A34E-4F3B-AD5E-98286DFD3361}" srcOrd="2" destOrd="0" parTransId="{C96FBBF4-73E2-43D4-9B39-8DB45F419C22}" sibTransId="{538DE8C1-A5B1-40F6-8832-4E3BA26BA72B}"/>
    <dgm:cxn modelId="{A97ED870-2143-4623-96CF-DC585C03B8EC}" type="presOf" srcId="{E0FB2A6A-0FB4-42C7-8A19-B808A7016348}" destId="{1697DA2B-17E2-4F7E-AA8C-2D2C6F55E7DB}" srcOrd="0" destOrd="0" presId="urn:microsoft.com/office/officeart/2009/layout/CircleArrowProcess"/>
    <dgm:cxn modelId="{53921BD0-E5CD-4F8D-83D7-5D6678E25C1D}" type="presOf" srcId="{3C25A8A0-2515-44B7-BC7A-5AB17C3DD07A}" destId="{C8A6E30D-BF9F-4EDB-BF3F-AB0730563645}" srcOrd="0" destOrd="0" presId="urn:microsoft.com/office/officeart/2009/layout/CircleArrowProcess"/>
    <dgm:cxn modelId="{97D79BE5-B8F1-461A-B886-0969F0D0BD2C}" srcId="{3C25A8A0-2515-44B7-BC7A-5AB17C3DD07A}" destId="{E0FB2A6A-0FB4-42C7-8A19-B808A7016348}" srcOrd="1" destOrd="0" parTransId="{ABE46FF6-2AE3-4CA1-8197-0A637DC13379}" sibTransId="{FA46A749-5A75-4ED9-B9C7-706A97FA3335}"/>
    <dgm:cxn modelId="{6105FAEE-AA43-4D86-BC1C-42FA276B50D8}" type="presOf" srcId="{97F6687F-427A-4F62-AC2F-1EB6C3466A07}" destId="{B825EEA7-1DD2-4F71-A8EF-A32231490CEA}" srcOrd="0" destOrd="0" presId="urn:microsoft.com/office/officeart/2009/layout/CircleArrowProcess"/>
    <dgm:cxn modelId="{203B4716-1DB5-4566-B45B-1DA9C150CA2C}" type="presParOf" srcId="{C8A6E30D-BF9F-4EDB-BF3F-AB0730563645}" destId="{2E60B34B-B20F-44BD-ACF4-68AD137A62F8}" srcOrd="0" destOrd="0" presId="urn:microsoft.com/office/officeart/2009/layout/CircleArrowProcess"/>
    <dgm:cxn modelId="{2729555E-B18F-4009-B4D9-8C66C1B2EDAE}" type="presParOf" srcId="{2E60B34B-B20F-44BD-ACF4-68AD137A62F8}" destId="{80AD5D1F-07C5-4936-830A-6A73A48234BB}" srcOrd="0" destOrd="0" presId="urn:microsoft.com/office/officeart/2009/layout/CircleArrowProcess"/>
    <dgm:cxn modelId="{139F84B1-616D-414C-A9D5-D0CF54A5A9BB}" type="presParOf" srcId="{C8A6E30D-BF9F-4EDB-BF3F-AB0730563645}" destId="{B825EEA7-1DD2-4F71-A8EF-A32231490CEA}" srcOrd="1" destOrd="0" presId="urn:microsoft.com/office/officeart/2009/layout/CircleArrowProcess"/>
    <dgm:cxn modelId="{84032F99-A764-45D3-92EB-F8CBC6F8051C}" type="presParOf" srcId="{C8A6E30D-BF9F-4EDB-BF3F-AB0730563645}" destId="{7FA91889-834E-4848-ABE9-0505D08AD6C8}" srcOrd="2" destOrd="0" presId="urn:microsoft.com/office/officeart/2009/layout/CircleArrowProcess"/>
    <dgm:cxn modelId="{39AEB1E0-4AD2-4E2D-83E6-5AC50AF42922}" type="presParOf" srcId="{7FA91889-834E-4848-ABE9-0505D08AD6C8}" destId="{885C01EB-045F-47B9-962B-99CDA75A21CE}" srcOrd="0" destOrd="0" presId="urn:microsoft.com/office/officeart/2009/layout/CircleArrowProcess"/>
    <dgm:cxn modelId="{F81A1381-0371-42A1-8370-CB46676004E5}" type="presParOf" srcId="{C8A6E30D-BF9F-4EDB-BF3F-AB0730563645}" destId="{1697DA2B-17E2-4F7E-AA8C-2D2C6F55E7DB}" srcOrd="3" destOrd="0" presId="urn:microsoft.com/office/officeart/2009/layout/CircleArrowProcess"/>
    <dgm:cxn modelId="{DCAF293E-7E3F-4B7A-AF30-8FB5C614847E}" type="presParOf" srcId="{C8A6E30D-BF9F-4EDB-BF3F-AB0730563645}" destId="{527C65E3-19C7-48B4-AE70-07445CC5BCBC}" srcOrd="4" destOrd="0" presId="urn:microsoft.com/office/officeart/2009/layout/CircleArrowProcess"/>
    <dgm:cxn modelId="{9DDDF60E-588D-477B-8DB4-282F6C1E6CF1}" type="presParOf" srcId="{527C65E3-19C7-48B4-AE70-07445CC5BCBC}" destId="{EC1C2B7C-F0C5-4B61-AB7F-AE6A50D3797F}" srcOrd="0" destOrd="0" presId="urn:microsoft.com/office/officeart/2009/layout/CircleArrowProcess"/>
    <dgm:cxn modelId="{650D3D50-6E7B-488D-85D8-F1D9E605CF19}" type="presParOf" srcId="{C8A6E30D-BF9F-4EDB-BF3F-AB0730563645}" destId="{14940B37-3CAD-4D73-815E-987958C6F329}"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5B1313-CB51-4AC1-B95D-91B7CBA830B1}" type="doc">
      <dgm:prSet loTypeId="urn:microsoft.com/office/officeart/2005/8/layout/target1" loCatId="relationship" qsTypeId="urn:microsoft.com/office/officeart/2005/8/quickstyle/simple1" qsCatId="simple" csTypeId="urn:microsoft.com/office/officeart/2005/8/colors/accent6_5" csCatId="accent6" phldr="1"/>
      <dgm:spPr/>
    </dgm:pt>
    <dgm:pt modelId="{2C946D99-6B3F-418A-845E-F23E3F4D6FC2}">
      <dgm:prSet phldrT="[Texto]"/>
      <dgm:spPr/>
      <dgm:t>
        <a:bodyPr/>
        <a:lstStyle/>
        <a:p>
          <a:r>
            <a:rPr lang="es-CL" dirty="0"/>
            <a:t>Materia</a:t>
          </a:r>
        </a:p>
        <a:p>
          <a:r>
            <a:rPr lang="es-CL" dirty="0"/>
            <a:t>( </a:t>
          </a:r>
          <a:r>
            <a:rPr lang="es-CL" dirty="0" err="1"/>
            <a:t>P,T,v</a:t>
          </a:r>
          <a:r>
            <a:rPr lang="es-CL" dirty="0"/>
            <a:t>)</a:t>
          </a:r>
        </a:p>
      </dgm:t>
    </dgm:pt>
    <dgm:pt modelId="{21860127-EED0-473A-8C6F-52F7B1BF4DFF}" type="parTrans" cxnId="{2B155A28-5D37-47DD-8035-56BC8262B2EA}">
      <dgm:prSet/>
      <dgm:spPr/>
      <dgm:t>
        <a:bodyPr/>
        <a:lstStyle/>
        <a:p>
          <a:endParaRPr lang="es-CL"/>
        </a:p>
      </dgm:t>
    </dgm:pt>
    <dgm:pt modelId="{F487B8DE-9851-4B32-94D3-DD7955A2AC95}" type="sibTrans" cxnId="{2B155A28-5D37-47DD-8035-56BC8262B2EA}">
      <dgm:prSet/>
      <dgm:spPr/>
      <dgm:t>
        <a:bodyPr/>
        <a:lstStyle/>
        <a:p>
          <a:endParaRPr lang="es-CL"/>
        </a:p>
      </dgm:t>
    </dgm:pt>
    <dgm:pt modelId="{A699A83B-A7A5-4B11-885C-15A29A465EDE}">
      <dgm:prSet phldrT="[Texto]"/>
      <dgm:spPr/>
      <dgm:t>
        <a:bodyPr/>
        <a:lstStyle/>
        <a:p>
          <a:r>
            <a:rPr lang="es-CL" dirty="0"/>
            <a:t>Límites</a:t>
          </a:r>
        </a:p>
      </dgm:t>
    </dgm:pt>
    <dgm:pt modelId="{2336CCF8-D505-450F-BD02-452119972DEB}" type="parTrans" cxnId="{40185749-9A3B-462C-A048-1B7A43E76F77}">
      <dgm:prSet/>
      <dgm:spPr/>
      <dgm:t>
        <a:bodyPr/>
        <a:lstStyle/>
        <a:p>
          <a:endParaRPr lang="es-CL"/>
        </a:p>
      </dgm:t>
    </dgm:pt>
    <dgm:pt modelId="{4BEE7F81-ECF4-49B0-8B11-B3BB250F19F3}" type="sibTrans" cxnId="{40185749-9A3B-462C-A048-1B7A43E76F77}">
      <dgm:prSet/>
      <dgm:spPr/>
      <dgm:t>
        <a:bodyPr/>
        <a:lstStyle/>
        <a:p>
          <a:endParaRPr lang="es-CL"/>
        </a:p>
      </dgm:t>
    </dgm:pt>
    <dgm:pt modelId="{706EFA49-AF24-46A7-BF72-D7282CAEBA45}">
      <dgm:prSet phldrT="[Texto]"/>
      <dgm:spPr/>
      <dgm:t>
        <a:bodyPr/>
        <a:lstStyle/>
        <a:p>
          <a:r>
            <a:rPr lang="es-CL" dirty="0"/>
            <a:t>Medio</a:t>
          </a:r>
        </a:p>
      </dgm:t>
    </dgm:pt>
    <dgm:pt modelId="{E2D94CCE-4079-456F-9AB3-8ED9E15F4716}" type="parTrans" cxnId="{5595F197-9647-485A-B8AC-9BAFDC7ED0EF}">
      <dgm:prSet/>
      <dgm:spPr/>
      <dgm:t>
        <a:bodyPr/>
        <a:lstStyle/>
        <a:p>
          <a:endParaRPr lang="es-CL"/>
        </a:p>
      </dgm:t>
    </dgm:pt>
    <dgm:pt modelId="{65ADC095-AC3E-4554-B192-C884BE54B2C1}" type="sibTrans" cxnId="{5595F197-9647-485A-B8AC-9BAFDC7ED0EF}">
      <dgm:prSet/>
      <dgm:spPr/>
      <dgm:t>
        <a:bodyPr/>
        <a:lstStyle/>
        <a:p>
          <a:endParaRPr lang="es-CL"/>
        </a:p>
      </dgm:t>
    </dgm:pt>
    <dgm:pt modelId="{54223C90-6EA7-440C-A71F-EA7B972A2AC6}" type="pres">
      <dgm:prSet presAssocID="{8F5B1313-CB51-4AC1-B95D-91B7CBA830B1}" presName="composite" presStyleCnt="0">
        <dgm:presLayoutVars>
          <dgm:chMax val="5"/>
          <dgm:dir/>
          <dgm:resizeHandles val="exact"/>
        </dgm:presLayoutVars>
      </dgm:prSet>
      <dgm:spPr/>
    </dgm:pt>
    <dgm:pt modelId="{97402512-DAF0-4289-A195-BD5DCD719C6D}" type="pres">
      <dgm:prSet presAssocID="{2C946D99-6B3F-418A-845E-F23E3F4D6FC2}" presName="circle1" presStyleLbl="lnNode1" presStyleIdx="0" presStyleCnt="3"/>
      <dgm:spPr/>
    </dgm:pt>
    <dgm:pt modelId="{B11A7B4B-181D-49C6-8EBA-52240371E08D}" type="pres">
      <dgm:prSet presAssocID="{2C946D99-6B3F-418A-845E-F23E3F4D6FC2}" presName="text1" presStyleLbl="revTx" presStyleIdx="0" presStyleCnt="3">
        <dgm:presLayoutVars>
          <dgm:bulletEnabled val="1"/>
        </dgm:presLayoutVars>
      </dgm:prSet>
      <dgm:spPr/>
    </dgm:pt>
    <dgm:pt modelId="{BA91355E-6045-4241-8A40-C3C6A16EB0DD}" type="pres">
      <dgm:prSet presAssocID="{2C946D99-6B3F-418A-845E-F23E3F4D6FC2}" presName="line1" presStyleLbl="callout" presStyleIdx="0" presStyleCnt="6"/>
      <dgm:spPr/>
    </dgm:pt>
    <dgm:pt modelId="{941435F8-7F1F-4B4E-94AE-ED80898BBC3E}" type="pres">
      <dgm:prSet presAssocID="{2C946D99-6B3F-418A-845E-F23E3F4D6FC2}" presName="d1" presStyleLbl="callout" presStyleIdx="1" presStyleCnt="6"/>
      <dgm:spPr/>
    </dgm:pt>
    <dgm:pt modelId="{EF03AC13-3AFC-4843-8069-8C4596F7482F}" type="pres">
      <dgm:prSet presAssocID="{A699A83B-A7A5-4B11-885C-15A29A465EDE}" presName="circle2" presStyleLbl="lnNode1" presStyleIdx="1" presStyleCnt="3"/>
      <dgm:spPr/>
    </dgm:pt>
    <dgm:pt modelId="{C22AC898-F461-4679-8E2A-C69FBCEAA793}" type="pres">
      <dgm:prSet presAssocID="{A699A83B-A7A5-4B11-885C-15A29A465EDE}" presName="text2" presStyleLbl="revTx" presStyleIdx="1" presStyleCnt="3">
        <dgm:presLayoutVars>
          <dgm:bulletEnabled val="1"/>
        </dgm:presLayoutVars>
      </dgm:prSet>
      <dgm:spPr/>
    </dgm:pt>
    <dgm:pt modelId="{E035D55D-F9CD-4CA8-9AC7-824F740B06E9}" type="pres">
      <dgm:prSet presAssocID="{A699A83B-A7A5-4B11-885C-15A29A465EDE}" presName="line2" presStyleLbl="callout" presStyleIdx="2" presStyleCnt="6"/>
      <dgm:spPr/>
    </dgm:pt>
    <dgm:pt modelId="{5DF2561D-DB7C-4B5B-88B5-E953DF47221F}" type="pres">
      <dgm:prSet presAssocID="{A699A83B-A7A5-4B11-885C-15A29A465EDE}" presName="d2" presStyleLbl="callout" presStyleIdx="3" presStyleCnt="6"/>
      <dgm:spPr/>
    </dgm:pt>
    <dgm:pt modelId="{58E9CEA5-6D8E-4900-AF06-185E72510C72}" type="pres">
      <dgm:prSet presAssocID="{706EFA49-AF24-46A7-BF72-D7282CAEBA45}" presName="circle3" presStyleLbl="lnNode1" presStyleIdx="2" presStyleCnt="3"/>
      <dgm:spPr/>
    </dgm:pt>
    <dgm:pt modelId="{BD562FF8-AFD5-4D29-9835-B80C4528E513}" type="pres">
      <dgm:prSet presAssocID="{706EFA49-AF24-46A7-BF72-D7282CAEBA45}" presName="text3" presStyleLbl="revTx" presStyleIdx="2" presStyleCnt="3">
        <dgm:presLayoutVars>
          <dgm:bulletEnabled val="1"/>
        </dgm:presLayoutVars>
      </dgm:prSet>
      <dgm:spPr/>
    </dgm:pt>
    <dgm:pt modelId="{5AE84999-2BA1-4761-BE9C-AA12306C1D6A}" type="pres">
      <dgm:prSet presAssocID="{706EFA49-AF24-46A7-BF72-D7282CAEBA45}" presName="line3" presStyleLbl="callout" presStyleIdx="4" presStyleCnt="6"/>
      <dgm:spPr/>
    </dgm:pt>
    <dgm:pt modelId="{1DAA612C-53BA-4F2E-BF0A-2D14F4EB5AF4}" type="pres">
      <dgm:prSet presAssocID="{706EFA49-AF24-46A7-BF72-D7282CAEBA45}" presName="d3" presStyleLbl="callout" presStyleIdx="5" presStyleCnt="6"/>
      <dgm:spPr/>
    </dgm:pt>
  </dgm:ptLst>
  <dgm:cxnLst>
    <dgm:cxn modelId="{AFE04007-8349-4845-9AC4-CEBDCF974AA9}" type="presOf" srcId="{2C946D99-6B3F-418A-845E-F23E3F4D6FC2}" destId="{B11A7B4B-181D-49C6-8EBA-52240371E08D}" srcOrd="0" destOrd="0" presId="urn:microsoft.com/office/officeart/2005/8/layout/target1"/>
    <dgm:cxn modelId="{2B155A28-5D37-47DD-8035-56BC8262B2EA}" srcId="{8F5B1313-CB51-4AC1-B95D-91B7CBA830B1}" destId="{2C946D99-6B3F-418A-845E-F23E3F4D6FC2}" srcOrd="0" destOrd="0" parTransId="{21860127-EED0-473A-8C6F-52F7B1BF4DFF}" sibTransId="{F487B8DE-9851-4B32-94D3-DD7955A2AC95}"/>
    <dgm:cxn modelId="{EAD75C2B-72D2-463A-B327-9C8A67F444D2}" type="presOf" srcId="{A699A83B-A7A5-4B11-885C-15A29A465EDE}" destId="{C22AC898-F461-4679-8E2A-C69FBCEAA793}" srcOrd="0" destOrd="0" presId="urn:microsoft.com/office/officeart/2005/8/layout/target1"/>
    <dgm:cxn modelId="{4AAD4168-14FE-4283-969D-E21FEBA41D81}" type="presOf" srcId="{8F5B1313-CB51-4AC1-B95D-91B7CBA830B1}" destId="{54223C90-6EA7-440C-A71F-EA7B972A2AC6}" srcOrd="0" destOrd="0" presId="urn:microsoft.com/office/officeart/2005/8/layout/target1"/>
    <dgm:cxn modelId="{40185749-9A3B-462C-A048-1B7A43E76F77}" srcId="{8F5B1313-CB51-4AC1-B95D-91B7CBA830B1}" destId="{A699A83B-A7A5-4B11-885C-15A29A465EDE}" srcOrd="1" destOrd="0" parTransId="{2336CCF8-D505-450F-BD02-452119972DEB}" sibTransId="{4BEE7F81-ECF4-49B0-8B11-B3BB250F19F3}"/>
    <dgm:cxn modelId="{5595F197-9647-485A-B8AC-9BAFDC7ED0EF}" srcId="{8F5B1313-CB51-4AC1-B95D-91B7CBA830B1}" destId="{706EFA49-AF24-46A7-BF72-D7282CAEBA45}" srcOrd="2" destOrd="0" parTransId="{E2D94CCE-4079-456F-9AB3-8ED9E15F4716}" sibTransId="{65ADC095-AC3E-4554-B192-C884BE54B2C1}"/>
    <dgm:cxn modelId="{AC3235AE-4CEA-494F-BE20-86A07CF50C5A}" type="presOf" srcId="{706EFA49-AF24-46A7-BF72-D7282CAEBA45}" destId="{BD562FF8-AFD5-4D29-9835-B80C4528E513}" srcOrd="0" destOrd="0" presId="urn:microsoft.com/office/officeart/2005/8/layout/target1"/>
    <dgm:cxn modelId="{7CD2BFDC-B010-4484-A726-4E7C0E7E9ECC}" type="presParOf" srcId="{54223C90-6EA7-440C-A71F-EA7B972A2AC6}" destId="{97402512-DAF0-4289-A195-BD5DCD719C6D}" srcOrd="0" destOrd="0" presId="urn:microsoft.com/office/officeart/2005/8/layout/target1"/>
    <dgm:cxn modelId="{229DFAC1-C8E1-4F52-AA0D-F51587FD9AF4}" type="presParOf" srcId="{54223C90-6EA7-440C-A71F-EA7B972A2AC6}" destId="{B11A7B4B-181D-49C6-8EBA-52240371E08D}" srcOrd="1" destOrd="0" presId="urn:microsoft.com/office/officeart/2005/8/layout/target1"/>
    <dgm:cxn modelId="{EB87CC8D-6456-469D-8981-2CB5702AE778}" type="presParOf" srcId="{54223C90-6EA7-440C-A71F-EA7B972A2AC6}" destId="{BA91355E-6045-4241-8A40-C3C6A16EB0DD}" srcOrd="2" destOrd="0" presId="urn:microsoft.com/office/officeart/2005/8/layout/target1"/>
    <dgm:cxn modelId="{9DB63EF8-B031-4215-A80D-E623BD053E8C}" type="presParOf" srcId="{54223C90-6EA7-440C-A71F-EA7B972A2AC6}" destId="{941435F8-7F1F-4B4E-94AE-ED80898BBC3E}" srcOrd="3" destOrd="0" presId="urn:microsoft.com/office/officeart/2005/8/layout/target1"/>
    <dgm:cxn modelId="{2EFB94A7-E3CA-4A24-BA1A-1CD113B6223B}" type="presParOf" srcId="{54223C90-6EA7-440C-A71F-EA7B972A2AC6}" destId="{EF03AC13-3AFC-4843-8069-8C4596F7482F}" srcOrd="4" destOrd="0" presId="urn:microsoft.com/office/officeart/2005/8/layout/target1"/>
    <dgm:cxn modelId="{BC341D01-AAFE-4F4A-97AF-D76872EF832D}" type="presParOf" srcId="{54223C90-6EA7-440C-A71F-EA7B972A2AC6}" destId="{C22AC898-F461-4679-8E2A-C69FBCEAA793}" srcOrd="5" destOrd="0" presId="urn:microsoft.com/office/officeart/2005/8/layout/target1"/>
    <dgm:cxn modelId="{CDEC12CA-E42B-4D72-83BE-0CE37B40697E}" type="presParOf" srcId="{54223C90-6EA7-440C-A71F-EA7B972A2AC6}" destId="{E035D55D-F9CD-4CA8-9AC7-824F740B06E9}" srcOrd="6" destOrd="0" presId="urn:microsoft.com/office/officeart/2005/8/layout/target1"/>
    <dgm:cxn modelId="{BD39E7B3-9224-4E34-9DED-280FC553D36A}" type="presParOf" srcId="{54223C90-6EA7-440C-A71F-EA7B972A2AC6}" destId="{5DF2561D-DB7C-4B5B-88B5-E953DF47221F}" srcOrd="7" destOrd="0" presId="urn:microsoft.com/office/officeart/2005/8/layout/target1"/>
    <dgm:cxn modelId="{F05C1231-3A6E-4E38-87D1-04D8F6AA5E83}" type="presParOf" srcId="{54223C90-6EA7-440C-A71F-EA7B972A2AC6}" destId="{58E9CEA5-6D8E-4900-AF06-185E72510C72}" srcOrd="8" destOrd="0" presId="urn:microsoft.com/office/officeart/2005/8/layout/target1"/>
    <dgm:cxn modelId="{B1C258EA-6AA7-4F23-A75A-9BDB1A25A055}" type="presParOf" srcId="{54223C90-6EA7-440C-A71F-EA7B972A2AC6}" destId="{BD562FF8-AFD5-4D29-9835-B80C4528E513}" srcOrd="9" destOrd="0" presId="urn:microsoft.com/office/officeart/2005/8/layout/target1"/>
    <dgm:cxn modelId="{281A5F81-2A6E-4648-9BEB-9866069F9C56}" type="presParOf" srcId="{54223C90-6EA7-440C-A71F-EA7B972A2AC6}" destId="{5AE84999-2BA1-4761-BE9C-AA12306C1D6A}" srcOrd="10" destOrd="0" presId="urn:microsoft.com/office/officeart/2005/8/layout/target1"/>
    <dgm:cxn modelId="{B1C9D10A-7330-4196-B4E9-FC947E611665}" type="presParOf" srcId="{54223C90-6EA7-440C-A71F-EA7B972A2AC6}" destId="{1DAA612C-53BA-4F2E-BF0A-2D14F4EB5AF4}"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5B1313-CB51-4AC1-B95D-91B7CBA830B1}" type="doc">
      <dgm:prSet loTypeId="urn:microsoft.com/office/officeart/2005/8/layout/target1" loCatId="relationship" qsTypeId="urn:microsoft.com/office/officeart/2005/8/quickstyle/simple1" qsCatId="simple" csTypeId="urn:microsoft.com/office/officeart/2005/8/colors/accent2_5" csCatId="accent2" phldr="1"/>
      <dgm:spPr/>
    </dgm:pt>
    <dgm:pt modelId="{2C946D99-6B3F-418A-845E-F23E3F4D6FC2}">
      <dgm:prSet phldrT="[Texto]" custT="1"/>
      <dgm:spPr/>
      <dgm:t>
        <a:bodyPr/>
        <a:lstStyle/>
        <a:p>
          <a:r>
            <a:rPr lang="es-CL" sz="1500" dirty="0"/>
            <a:t>Materia</a:t>
          </a:r>
        </a:p>
        <a:p>
          <a:r>
            <a:rPr lang="es-CL" sz="1500" dirty="0"/>
            <a:t>( </a:t>
          </a:r>
          <a:r>
            <a:rPr lang="es-CL" sz="1500" dirty="0" err="1"/>
            <a:t>P,T,v</a:t>
          </a:r>
          <a:r>
            <a:rPr lang="es-CL" sz="1500" dirty="0"/>
            <a:t>, </a:t>
          </a:r>
          <a:r>
            <a:rPr lang="el-GR" sz="2800" dirty="0">
              <a:latin typeface="Calibri" panose="020F0502020204030204" pitchFamily="34" charset="0"/>
            </a:rPr>
            <a:t>ᵨ</a:t>
          </a:r>
          <a:r>
            <a:rPr lang="es-CL" sz="1500" dirty="0"/>
            <a:t>)</a:t>
          </a:r>
        </a:p>
      </dgm:t>
    </dgm:pt>
    <dgm:pt modelId="{21860127-EED0-473A-8C6F-52F7B1BF4DFF}" type="parTrans" cxnId="{2B155A28-5D37-47DD-8035-56BC8262B2EA}">
      <dgm:prSet/>
      <dgm:spPr/>
      <dgm:t>
        <a:bodyPr/>
        <a:lstStyle/>
        <a:p>
          <a:endParaRPr lang="es-CL"/>
        </a:p>
      </dgm:t>
    </dgm:pt>
    <dgm:pt modelId="{F487B8DE-9851-4B32-94D3-DD7955A2AC95}" type="sibTrans" cxnId="{2B155A28-5D37-47DD-8035-56BC8262B2EA}">
      <dgm:prSet/>
      <dgm:spPr/>
      <dgm:t>
        <a:bodyPr/>
        <a:lstStyle/>
        <a:p>
          <a:endParaRPr lang="es-CL"/>
        </a:p>
      </dgm:t>
    </dgm:pt>
    <dgm:pt modelId="{A699A83B-A7A5-4B11-885C-15A29A465EDE}">
      <dgm:prSet phldrT="[Texto]"/>
      <dgm:spPr/>
      <dgm:t>
        <a:bodyPr/>
        <a:lstStyle/>
        <a:p>
          <a:r>
            <a:rPr lang="es-CL" dirty="0"/>
            <a:t>Límites</a:t>
          </a:r>
        </a:p>
      </dgm:t>
    </dgm:pt>
    <dgm:pt modelId="{2336CCF8-D505-450F-BD02-452119972DEB}" type="parTrans" cxnId="{40185749-9A3B-462C-A048-1B7A43E76F77}">
      <dgm:prSet/>
      <dgm:spPr/>
      <dgm:t>
        <a:bodyPr/>
        <a:lstStyle/>
        <a:p>
          <a:endParaRPr lang="es-CL"/>
        </a:p>
      </dgm:t>
    </dgm:pt>
    <dgm:pt modelId="{4BEE7F81-ECF4-49B0-8B11-B3BB250F19F3}" type="sibTrans" cxnId="{40185749-9A3B-462C-A048-1B7A43E76F77}">
      <dgm:prSet/>
      <dgm:spPr/>
      <dgm:t>
        <a:bodyPr/>
        <a:lstStyle/>
        <a:p>
          <a:endParaRPr lang="es-CL"/>
        </a:p>
      </dgm:t>
    </dgm:pt>
    <dgm:pt modelId="{706EFA49-AF24-46A7-BF72-D7282CAEBA45}">
      <dgm:prSet phldrT="[Texto]"/>
      <dgm:spPr/>
      <dgm:t>
        <a:bodyPr/>
        <a:lstStyle/>
        <a:p>
          <a:r>
            <a:rPr lang="es-CL" dirty="0"/>
            <a:t>Medio</a:t>
          </a:r>
        </a:p>
      </dgm:t>
    </dgm:pt>
    <dgm:pt modelId="{E2D94CCE-4079-456F-9AB3-8ED9E15F4716}" type="parTrans" cxnId="{5595F197-9647-485A-B8AC-9BAFDC7ED0EF}">
      <dgm:prSet/>
      <dgm:spPr/>
      <dgm:t>
        <a:bodyPr/>
        <a:lstStyle/>
        <a:p>
          <a:endParaRPr lang="es-CL"/>
        </a:p>
      </dgm:t>
    </dgm:pt>
    <dgm:pt modelId="{65ADC095-AC3E-4554-B192-C884BE54B2C1}" type="sibTrans" cxnId="{5595F197-9647-485A-B8AC-9BAFDC7ED0EF}">
      <dgm:prSet/>
      <dgm:spPr/>
      <dgm:t>
        <a:bodyPr/>
        <a:lstStyle/>
        <a:p>
          <a:endParaRPr lang="es-CL"/>
        </a:p>
      </dgm:t>
    </dgm:pt>
    <dgm:pt modelId="{54223C90-6EA7-440C-A71F-EA7B972A2AC6}" type="pres">
      <dgm:prSet presAssocID="{8F5B1313-CB51-4AC1-B95D-91B7CBA830B1}" presName="composite" presStyleCnt="0">
        <dgm:presLayoutVars>
          <dgm:chMax val="5"/>
          <dgm:dir/>
          <dgm:resizeHandles val="exact"/>
        </dgm:presLayoutVars>
      </dgm:prSet>
      <dgm:spPr/>
    </dgm:pt>
    <dgm:pt modelId="{97402512-DAF0-4289-A195-BD5DCD719C6D}" type="pres">
      <dgm:prSet presAssocID="{2C946D99-6B3F-418A-845E-F23E3F4D6FC2}" presName="circle1" presStyleLbl="lnNode1" presStyleIdx="0" presStyleCnt="3"/>
      <dgm:spPr/>
    </dgm:pt>
    <dgm:pt modelId="{B11A7B4B-181D-49C6-8EBA-52240371E08D}" type="pres">
      <dgm:prSet presAssocID="{2C946D99-6B3F-418A-845E-F23E3F4D6FC2}" presName="text1" presStyleLbl="revTx" presStyleIdx="0" presStyleCnt="3" custScaleX="185867">
        <dgm:presLayoutVars>
          <dgm:bulletEnabled val="1"/>
        </dgm:presLayoutVars>
      </dgm:prSet>
      <dgm:spPr/>
    </dgm:pt>
    <dgm:pt modelId="{BA91355E-6045-4241-8A40-C3C6A16EB0DD}" type="pres">
      <dgm:prSet presAssocID="{2C946D99-6B3F-418A-845E-F23E3F4D6FC2}" presName="line1" presStyleLbl="callout" presStyleIdx="0" presStyleCnt="6"/>
      <dgm:spPr/>
    </dgm:pt>
    <dgm:pt modelId="{941435F8-7F1F-4B4E-94AE-ED80898BBC3E}" type="pres">
      <dgm:prSet presAssocID="{2C946D99-6B3F-418A-845E-F23E3F4D6FC2}" presName="d1" presStyleLbl="callout" presStyleIdx="1" presStyleCnt="6"/>
      <dgm:spPr/>
    </dgm:pt>
    <dgm:pt modelId="{EF03AC13-3AFC-4843-8069-8C4596F7482F}" type="pres">
      <dgm:prSet presAssocID="{A699A83B-A7A5-4B11-885C-15A29A465EDE}" presName="circle2" presStyleLbl="lnNode1" presStyleIdx="1" presStyleCnt="3"/>
      <dgm:spPr/>
    </dgm:pt>
    <dgm:pt modelId="{C22AC898-F461-4679-8E2A-C69FBCEAA793}" type="pres">
      <dgm:prSet presAssocID="{A699A83B-A7A5-4B11-885C-15A29A465EDE}" presName="text2" presStyleLbl="revTx" presStyleIdx="1" presStyleCnt="3">
        <dgm:presLayoutVars>
          <dgm:bulletEnabled val="1"/>
        </dgm:presLayoutVars>
      </dgm:prSet>
      <dgm:spPr/>
    </dgm:pt>
    <dgm:pt modelId="{E035D55D-F9CD-4CA8-9AC7-824F740B06E9}" type="pres">
      <dgm:prSet presAssocID="{A699A83B-A7A5-4B11-885C-15A29A465EDE}" presName="line2" presStyleLbl="callout" presStyleIdx="2" presStyleCnt="6"/>
      <dgm:spPr/>
    </dgm:pt>
    <dgm:pt modelId="{5DF2561D-DB7C-4B5B-88B5-E953DF47221F}" type="pres">
      <dgm:prSet presAssocID="{A699A83B-A7A5-4B11-885C-15A29A465EDE}" presName="d2" presStyleLbl="callout" presStyleIdx="3" presStyleCnt="6"/>
      <dgm:spPr/>
    </dgm:pt>
    <dgm:pt modelId="{58E9CEA5-6D8E-4900-AF06-185E72510C72}" type="pres">
      <dgm:prSet presAssocID="{706EFA49-AF24-46A7-BF72-D7282CAEBA45}" presName="circle3" presStyleLbl="lnNode1" presStyleIdx="2" presStyleCnt="3"/>
      <dgm:spPr/>
    </dgm:pt>
    <dgm:pt modelId="{BD562FF8-AFD5-4D29-9835-B80C4528E513}" type="pres">
      <dgm:prSet presAssocID="{706EFA49-AF24-46A7-BF72-D7282CAEBA45}" presName="text3" presStyleLbl="revTx" presStyleIdx="2" presStyleCnt="3">
        <dgm:presLayoutVars>
          <dgm:bulletEnabled val="1"/>
        </dgm:presLayoutVars>
      </dgm:prSet>
      <dgm:spPr/>
    </dgm:pt>
    <dgm:pt modelId="{5AE84999-2BA1-4761-BE9C-AA12306C1D6A}" type="pres">
      <dgm:prSet presAssocID="{706EFA49-AF24-46A7-BF72-D7282CAEBA45}" presName="line3" presStyleLbl="callout" presStyleIdx="4" presStyleCnt="6"/>
      <dgm:spPr/>
    </dgm:pt>
    <dgm:pt modelId="{1DAA612C-53BA-4F2E-BF0A-2D14F4EB5AF4}" type="pres">
      <dgm:prSet presAssocID="{706EFA49-AF24-46A7-BF72-D7282CAEBA45}" presName="d3" presStyleLbl="callout" presStyleIdx="5" presStyleCnt="6"/>
      <dgm:spPr/>
    </dgm:pt>
  </dgm:ptLst>
  <dgm:cxnLst>
    <dgm:cxn modelId="{EB4F0202-E5B3-4CA0-81EF-7E948BD974D3}" type="presOf" srcId="{2C946D99-6B3F-418A-845E-F23E3F4D6FC2}" destId="{B11A7B4B-181D-49C6-8EBA-52240371E08D}" srcOrd="0" destOrd="0" presId="urn:microsoft.com/office/officeart/2005/8/layout/target1"/>
    <dgm:cxn modelId="{2B155A28-5D37-47DD-8035-56BC8262B2EA}" srcId="{8F5B1313-CB51-4AC1-B95D-91B7CBA830B1}" destId="{2C946D99-6B3F-418A-845E-F23E3F4D6FC2}" srcOrd="0" destOrd="0" parTransId="{21860127-EED0-473A-8C6F-52F7B1BF4DFF}" sibTransId="{F487B8DE-9851-4B32-94D3-DD7955A2AC95}"/>
    <dgm:cxn modelId="{5BDCFF31-8884-420F-A848-8D545C972120}" type="presOf" srcId="{A699A83B-A7A5-4B11-885C-15A29A465EDE}" destId="{C22AC898-F461-4679-8E2A-C69FBCEAA793}" srcOrd="0" destOrd="0" presId="urn:microsoft.com/office/officeart/2005/8/layout/target1"/>
    <dgm:cxn modelId="{40185749-9A3B-462C-A048-1B7A43E76F77}" srcId="{8F5B1313-CB51-4AC1-B95D-91B7CBA830B1}" destId="{A699A83B-A7A5-4B11-885C-15A29A465EDE}" srcOrd="1" destOrd="0" parTransId="{2336CCF8-D505-450F-BD02-452119972DEB}" sibTransId="{4BEE7F81-ECF4-49B0-8B11-B3BB250F19F3}"/>
    <dgm:cxn modelId="{F290FD72-F594-4F4E-892B-095BBFCDA219}" type="presOf" srcId="{706EFA49-AF24-46A7-BF72-D7282CAEBA45}" destId="{BD562FF8-AFD5-4D29-9835-B80C4528E513}" srcOrd="0" destOrd="0" presId="urn:microsoft.com/office/officeart/2005/8/layout/target1"/>
    <dgm:cxn modelId="{2945C474-B596-4E3B-B8D7-7DC257F6CDC5}" type="presOf" srcId="{8F5B1313-CB51-4AC1-B95D-91B7CBA830B1}" destId="{54223C90-6EA7-440C-A71F-EA7B972A2AC6}" srcOrd="0" destOrd="0" presId="urn:microsoft.com/office/officeart/2005/8/layout/target1"/>
    <dgm:cxn modelId="{5595F197-9647-485A-B8AC-9BAFDC7ED0EF}" srcId="{8F5B1313-CB51-4AC1-B95D-91B7CBA830B1}" destId="{706EFA49-AF24-46A7-BF72-D7282CAEBA45}" srcOrd="2" destOrd="0" parTransId="{E2D94CCE-4079-456F-9AB3-8ED9E15F4716}" sibTransId="{65ADC095-AC3E-4554-B192-C884BE54B2C1}"/>
    <dgm:cxn modelId="{FAE1141E-4D2D-45D6-9F93-99590F262B03}" type="presParOf" srcId="{54223C90-6EA7-440C-A71F-EA7B972A2AC6}" destId="{97402512-DAF0-4289-A195-BD5DCD719C6D}" srcOrd="0" destOrd="0" presId="urn:microsoft.com/office/officeart/2005/8/layout/target1"/>
    <dgm:cxn modelId="{22A8D988-F0B0-4922-BF7B-236842BD0565}" type="presParOf" srcId="{54223C90-6EA7-440C-A71F-EA7B972A2AC6}" destId="{B11A7B4B-181D-49C6-8EBA-52240371E08D}" srcOrd="1" destOrd="0" presId="urn:microsoft.com/office/officeart/2005/8/layout/target1"/>
    <dgm:cxn modelId="{66445AFF-0358-41A7-B164-FF6294CC42E5}" type="presParOf" srcId="{54223C90-6EA7-440C-A71F-EA7B972A2AC6}" destId="{BA91355E-6045-4241-8A40-C3C6A16EB0DD}" srcOrd="2" destOrd="0" presId="urn:microsoft.com/office/officeart/2005/8/layout/target1"/>
    <dgm:cxn modelId="{6153FB52-F0DA-4637-B89B-2BF377E23AD1}" type="presParOf" srcId="{54223C90-6EA7-440C-A71F-EA7B972A2AC6}" destId="{941435F8-7F1F-4B4E-94AE-ED80898BBC3E}" srcOrd="3" destOrd="0" presId="urn:microsoft.com/office/officeart/2005/8/layout/target1"/>
    <dgm:cxn modelId="{33BC75E6-4120-4978-97E6-26536AAF6401}" type="presParOf" srcId="{54223C90-6EA7-440C-A71F-EA7B972A2AC6}" destId="{EF03AC13-3AFC-4843-8069-8C4596F7482F}" srcOrd="4" destOrd="0" presId="urn:microsoft.com/office/officeart/2005/8/layout/target1"/>
    <dgm:cxn modelId="{4B81C6B3-850C-4F89-910B-94B7225936B5}" type="presParOf" srcId="{54223C90-6EA7-440C-A71F-EA7B972A2AC6}" destId="{C22AC898-F461-4679-8E2A-C69FBCEAA793}" srcOrd="5" destOrd="0" presId="urn:microsoft.com/office/officeart/2005/8/layout/target1"/>
    <dgm:cxn modelId="{64379553-D79B-473E-80A3-ABB2F532C03A}" type="presParOf" srcId="{54223C90-6EA7-440C-A71F-EA7B972A2AC6}" destId="{E035D55D-F9CD-4CA8-9AC7-824F740B06E9}" srcOrd="6" destOrd="0" presId="urn:microsoft.com/office/officeart/2005/8/layout/target1"/>
    <dgm:cxn modelId="{E1E4C647-91F6-4D6C-A650-E3B14EEEC8EF}" type="presParOf" srcId="{54223C90-6EA7-440C-A71F-EA7B972A2AC6}" destId="{5DF2561D-DB7C-4B5B-88B5-E953DF47221F}" srcOrd="7" destOrd="0" presId="urn:microsoft.com/office/officeart/2005/8/layout/target1"/>
    <dgm:cxn modelId="{39129A69-5FAC-419E-8ACE-2730F89E4200}" type="presParOf" srcId="{54223C90-6EA7-440C-A71F-EA7B972A2AC6}" destId="{58E9CEA5-6D8E-4900-AF06-185E72510C72}" srcOrd="8" destOrd="0" presId="urn:microsoft.com/office/officeart/2005/8/layout/target1"/>
    <dgm:cxn modelId="{921C42D6-136F-486C-81D3-7E3EA6E26F68}" type="presParOf" srcId="{54223C90-6EA7-440C-A71F-EA7B972A2AC6}" destId="{BD562FF8-AFD5-4D29-9835-B80C4528E513}" srcOrd="9" destOrd="0" presId="urn:microsoft.com/office/officeart/2005/8/layout/target1"/>
    <dgm:cxn modelId="{BEEB1546-F161-4633-B42D-29620CD5C728}" type="presParOf" srcId="{54223C90-6EA7-440C-A71F-EA7B972A2AC6}" destId="{5AE84999-2BA1-4761-BE9C-AA12306C1D6A}" srcOrd="10" destOrd="0" presId="urn:microsoft.com/office/officeart/2005/8/layout/target1"/>
    <dgm:cxn modelId="{AC3D9117-FBB7-4ED4-AEC7-5DD709EADF2E}" type="presParOf" srcId="{54223C90-6EA7-440C-A71F-EA7B972A2AC6}" destId="{1DAA612C-53BA-4F2E-BF0A-2D14F4EB5AF4}"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D66D85-7CEE-42D6-BDAF-75870D9FF323}"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s-CL"/>
        </a:p>
      </dgm:t>
    </dgm:pt>
    <dgm:pt modelId="{FB922525-ADEE-473C-A9DF-E499EFBD8FBE}">
      <dgm:prSet phldrT="[Texto]"/>
      <dgm:spPr/>
      <dgm:t>
        <a:bodyPr/>
        <a:lstStyle/>
        <a:p>
          <a:r>
            <a:rPr lang="es-CL" dirty="0"/>
            <a:t>Variables/propiedades</a:t>
          </a:r>
        </a:p>
        <a:p>
          <a:r>
            <a:rPr lang="es-CL" dirty="0"/>
            <a:t>Directas</a:t>
          </a:r>
        </a:p>
      </dgm:t>
    </dgm:pt>
    <dgm:pt modelId="{05697E6C-4440-4C35-8CEC-3438C21829FC}" type="parTrans" cxnId="{658DD5F1-7069-42F2-9373-B7C9F8A7D4A5}">
      <dgm:prSet/>
      <dgm:spPr/>
      <dgm:t>
        <a:bodyPr/>
        <a:lstStyle/>
        <a:p>
          <a:endParaRPr lang="es-CL"/>
        </a:p>
      </dgm:t>
    </dgm:pt>
    <dgm:pt modelId="{DAFE7D63-2421-423F-96B1-3E8F580BC170}" type="sibTrans" cxnId="{658DD5F1-7069-42F2-9373-B7C9F8A7D4A5}">
      <dgm:prSet/>
      <dgm:spPr/>
      <dgm:t>
        <a:bodyPr/>
        <a:lstStyle/>
        <a:p>
          <a:endParaRPr lang="es-CL"/>
        </a:p>
      </dgm:t>
    </dgm:pt>
    <dgm:pt modelId="{A4AA6B15-ADA7-437F-BFC2-4C7B066918F2}">
      <dgm:prSet phldrT="[Texto]" custT="1"/>
      <dgm:spPr/>
      <dgm:t>
        <a:bodyPr/>
        <a:lstStyle/>
        <a:p>
          <a:pPr algn="just"/>
          <a:r>
            <a:rPr lang="es-CL" sz="1800" dirty="0"/>
            <a:t>Presión</a:t>
          </a:r>
        </a:p>
      </dgm:t>
    </dgm:pt>
    <dgm:pt modelId="{33B4A63F-7F02-4AF6-AF0B-39A030DF4DA1}" type="parTrans" cxnId="{232293A4-36CD-4608-A42F-61F568177E14}">
      <dgm:prSet/>
      <dgm:spPr/>
      <dgm:t>
        <a:bodyPr/>
        <a:lstStyle/>
        <a:p>
          <a:endParaRPr lang="es-CL"/>
        </a:p>
      </dgm:t>
    </dgm:pt>
    <dgm:pt modelId="{668B485B-A07D-4E02-89D1-0EED20560B76}" type="sibTrans" cxnId="{232293A4-36CD-4608-A42F-61F568177E14}">
      <dgm:prSet/>
      <dgm:spPr/>
      <dgm:t>
        <a:bodyPr/>
        <a:lstStyle/>
        <a:p>
          <a:endParaRPr lang="es-CL"/>
        </a:p>
      </dgm:t>
    </dgm:pt>
    <dgm:pt modelId="{1E66A7F9-3027-4762-BB3D-03144FD94538}">
      <dgm:prSet phldrT="[Texto]" custT="1"/>
      <dgm:spPr/>
      <dgm:t>
        <a:bodyPr/>
        <a:lstStyle/>
        <a:p>
          <a:pPr algn="just"/>
          <a:r>
            <a:rPr lang="es-CL" sz="1800" dirty="0"/>
            <a:t>Temperatura</a:t>
          </a:r>
        </a:p>
      </dgm:t>
    </dgm:pt>
    <dgm:pt modelId="{CA5D819C-3088-4CE2-9C14-E3F686258FC3}" type="parTrans" cxnId="{E0EBF78A-1600-4588-B0DB-4A3573BD242E}">
      <dgm:prSet/>
      <dgm:spPr/>
      <dgm:t>
        <a:bodyPr/>
        <a:lstStyle/>
        <a:p>
          <a:endParaRPr lang="es-CL"/>
        </a:p>
      </dgm:t>
    </dgm:pt>
    <dgm:pt modelId="{EB436034-348B-4318-9617-0969A6597820}" type="sibTrans" cxnId="{E0EBF78A-1600-4588-B0DB-4A3573BD242E}">
      <dgm:prSet/>
      <dgm:spPr/>
      <dgm:t>
        <a:bodyPr/>
        <a:lstStyle/>
        <a:p>
          <a:endParaRPr lang="es-CL"/>
        </a:p>
      </dgm:t>
    </dgm:pt>
    <dgm:pt modelId="{292BE3C2-B406-4D2D-BC0A-31D1781BCF5A}">
      <dgm:prSet phldrT="[Texto]"/>
      <dgm:spPr/>
      <dgm:t>
        <a:bodyPr/>
        <a:lstStyle/>
        <a:p>
          <a:r>
            <a:rPr lang="es-CL" dirty="0"/>
            <a:t>Variables/propiedades</a:t>
          </a:r>
        </a:p>
        <a:p>
          <a:r>
            <a:rPr lang="es-CL" dirty="0"/>
            <a:t>Indirectas</a:t>
          </a:r>
        </a:p>
      </dgm:t>
    </dgm:pt>
    <dgm:pt modelId="{A27EFFB1-3947-4030-872A-786BFC72BCA0}" type="parTrans" cxnId="{97F7DED2-1229-4E15-AEFD-607CB771A7FF}">
      <dgm:prSet/>
      <dgm:spPr/>
      <dgm:t>
        <a:bodyPr/>
        <a:lstStyle/>
        <a:p>
          <a:endParaRPr lang="es-CL"/>
        </a:p>
      </dgm:t>
    </dgm:pt>
    <dgm:pt modelId="{B0C8DC9E-1CA9-4359-B537-014D2D693BCB}" type="sibTrans" cxnId="{97F7DED2-1229-4E15-AEFD-607CB771A7FF}">
      <dgm:prSet/>
      <dgm:spPr/>
      <dgm:t>
        <a:bodyPr/>
        <a:lstStyle/>
        <a:p>
          <a:endParaRPr lang="es-CL"/>
        </a:p>
      </dgm:t>
    </dgm:pt>
    <dgm:pt modelId="{71399887-FF87-4DDD-BAFC-C7BAB8ECDCB2}">
      <dgm:prSet phldrT="[Texto]" custT="1"/>
      <dgm:spPr/>
      <dgm:t>
        <a:bodyPr/>
        <a:lstStyle/>
        <a:p>
          <a:pPr algn="l"/>
          <a:r>
            <a:rPr lang="es-CL" sz="1800" dirty="0"/>
            <a:t>Energía Interna</a:t>
          </a:r>
        </a:p>
      </dgm:t>
    </dgm:pt>
    <dgm:pt modelId="{097C33A4-9652-4FB5-A29D-0E7FF4104119}" type="parTrans" cxnId="{94FFCB91-C86C-4D7A-A84F-0A17350503A6}">
      <dgm:prSet/>
      <dgm:spPr/>
      <dgm:t>
        <a:bodyPr/>
        <a:lstStyle/>
        <a:p>
          <a:endParaRPr lang="es-CL"/>
        </a:p>
      </dgm:t>
    </dgm:pt>
    <dgm:pt modelId="{9893D342-4114-46A3-8AED-EEFE57E3E2C5}" type="sibTrans" cxnId="{94FFCB91-C86C-4D7A-A84F-0A17350503A6}">
      <dgm:prSet/>
      <dgm:spPr/>
      <dgm:t>
        <a:bodyPr/>
        <a:lstStyle/>
        <a:p>
          <a:endParaRPr lang="es-CL"/>
        </a:p>
      </dgm:t>
    </dgm:pt>
    <dgm:pt modelId="{DB6B9254-4707-4370-9E9B-57AB0F73ECFD}">
      <dgm:prSet phldrT="[Texto]" custT="1"/>
      <dgm:spPr/>
      <dgm:t>
        <a:bodyPr/>
        <a:lstStyle/>
        <a:p>
          <a:pPr algn="just"/>
          <a:r>
            <a:rPr lang="es-CL" sz="1800" dirty="0"/>
            <a:t>Masa</a:t>
          </a:r>
        </a:p>
      </dgm:t>
    </dgm:pt>
    <dgm:pt modelId="{56A09867-BAB4-4803-A0BD-1B53E1D538A6}" type="parTrans" cxnId="{AFEDD16D-3FC0-4A40-BE32-BBBED352C372}">
      <dgm:prSet/>
      <dgm:spPr/>
      <dgm:t>
        <a:bodyPr/>
        <a:lstStyle/>
        <a:p>
          <a:endParaRPr lang="es-CL"/>
        </a:p>
      </dgm:t>
    </dgm:pt>
    <dgm:pt modelId="{04752A32-8F12-4008-9471-02C59F793D02}" type="sibTrans" cxnId="{AFEDD16D-3FC0-4A40-BE32-BBBED352C372}">
      <dgm:prSet/>
      <dgm:spPr/>
      <dgm:t>
        <a:bodyPr/>
        <a:lstStyle/>
        <a:p>
          <a:endParaRPr lang="es-CL"/>
        </a:p>
      </dgm:t>
    </dgm:pt>
    <dgm:pt modelId="{89A5868F-BC7D-4988-BEB2-EDD27F11C3E7}">
      <dgm:prSet phldrT="[Texto]"/>
      <dgm:spPr/>
      <dgm:t>
        <a:bodyPr/>
        <a:lstStyle/>
        <a:p>
          <a:pPr algn="just"/>
          <a:endParaRPr lang="es-CL" sz="1300" dirty="0"/>
        </a:p>
      </dgm:t>
    </dgm:pt>
    <dgm:pt modelId="{2F1A491D-5E73-4D9C-A919-07D8E4F091E1}" type="parTrans" cxnId="{79936D7B-9D43-4D2B-B4F1-364B3BCA724A}">
      <dgm:prSet/>
      <dgm:spPr/>
      <dgm:t>
        <a:bodyPr/>
        <a:lstStyle/>
        <a:p>
          <a:endParaRPr lang="es-CL"/>
        </a:p>
      </dgm:t>
    </dgm:pt>
    <dgm:pt modelId="{968AB186-DEA8-4FCF-BA90-A340DA0F5D0D}" type="sibTrans" cxnId="{79936D7B-9D43-4D2B-B4F1-364B3BCA724A}">
      <dgm:prSet/>
      <dgm:spPr/>
      <dgm:t>
        <a:bodyPr/>
        <a:lstStyle/>
        <a:p>
          <a:endParaRPr lang="es-CL"/>
        </a:p>
      </dgm:t>
    </dgm:pt>
    <dgm:pt modelId="{53A08CA3-4183-4825-930A-6FDE6AEB99A0}">
      <dgm:prSet phldrT="[Texto]" custT="1"/>
      <dgm:spPr/>
      <dgm:t>
        <a:bodyPr/>
        <a:lstStyle/>
        <a:p>
          <a:pPr algn="just"/>
          <a:r>
            <a:rPr lang="es-CL" sz="1800" dirty="0"/>
            <a:t>Peso</a:t>
          </a:r>
        </a:p>
      </dgm:t>
    </dgm:pt>
    <dgm:pt modelId="{DF027B71-5FC9-4C7E-8728-52FC56E893E7}" type="parTrans" cxnId="{66797741-3B6D-433F-B6F8-A53F9C9C8880}">
      <dgm:prSet/>
      <dgm:spPr/>
      <dgm:t>
        <a:bodyPr/>
        <a:lstStyle/>
        <a:p>
          <a:endParaRPr lang="es-CL"/>
        </a:p>
      </dgm:t>
    </dgm:pt>
    <dgm:pt modelId="{993D35F3-A246-4013-A9E5-47B1CDF064E0}" type="sibTrans" cxnId="{66797741-3B6D-433F-B6F8-A53F9C9C8880}">
      <dgm:prSet/>
      <dgm:spPr/>
      <dgm:t>
        <a:bodyPr/>
        <a:lstStyle/>
        <a:p>
          <a:endParaRPr lang="es-CL"/>
        </a:p>
      </dgm:t>
    </dgm:pt>
    <dgm:pt modelId="{B561F155-9092-4C10-A3F7-CAB622EF7FEA}">
      <dgm:prSet phldrT="[Texto]" custT="1"/>
      <dgm:spPr/>
      <dgm:t>
        <a:bodyPr/>
        <a:lstStyle/>
        <a:p>
          <a:pPr algn="just"/>
          <a:r>
            <a:rPr lang="es-CL" sz="1800" dirty="0"/>
            <a:t>Volumen</a:t>
          </a:r>
        </a:p>
      </dgm:t>
    </dgm:pt>
    <dgm:pt modelId="{7E3C8139-9881-4F19-83FB-62630E336C95}" type="parTrans" cxnId="{CB80B65C-9FF2-4670-9744-DB69A1DF5CA8}">
      <dgm:prSet/>
      <dgm:spPr/>
      <dgm:t>
        <a:bodyPr/>
        <a:lstStyle/>
        <a:p>
          <a:endParaRPr lang="es-CL"/>
        </a:p>
      </dgm:t>
    </dgm:pt>
    <dgm:pt modelId="{458ED261-5E27-4BFF-B0F0-717E9ECC38A5}" type="sibTrans" cxnId="{CB80B65C-9FF2-4670-9744-DB69A1DF5CA8}">
      <dgm:prSet/>
      <dgm:spPr/>
      <dgm:t>
        <a:bodyPr/>
        <a:lstStyle/>
        <a:p>
          <a:endParaRPr lang="es-CL"/>
        </a:p>
      </dgm:t>
    </dgm:pt>
    <mc:AlternateContent xmlns:mc="http://schemas.openxmlformats.org/markup-compatibility/2006" xmlns:a14="http://schemas.microsoft.com/office/drawing/2010/main">
      <mc:Choice Requires="a14">
        <dgm:pt modelId="{785D2998-6785-4529-AB26-83387968A69D}">
          <dgm:prSet phldrT="[Texto]" custT="1"/>
          <dgm:spPr/>
          <dgm:t>
            <a:bodyPr/>
            <a:lstStyle/>
            <a:p>
              <a:pPr algn="just"/>
              <a:r>
                <a:rPr lang="es-CL" sz="1800" dirty="0"/>
                <a:t>Todas aquellos relaciones matemáticas, tales como: Producto entre P y T; entre P y </a:t>
              </a:r>
              <a14:m>
                <m:oMath xmlns:m="http://schemas.openxmlformats.org/officeDocument/2006/math">
                  <m:acc>
                    <m:accPr>
                      <m:chr m:val="̂"/>
                      <m:ctrlPr>
                        <a:rPr lang="es-CL" sz="1800" i="1" smtClean="0">
                          <a:latin typeface="Cambria Math" panose="02040503050406030204" pitchFamily="18" charset="0"/>
                        </a:rPr>
                      </m:ctrlPr>
                    </m:accPr>
                    <m:e>
                      <m:r>
                        <a:rPr lang="es-CL" sz="1800" b="0" i="1" smtClean="0">
                          <a:latin typeface="Cambria Math" panose="02040503050406030204" pitchFamily="18" charset="0"/>
                        </a:rPr>
                        <m:t>𝑣</m:t>
                      </m:r>
                    </m:e>
                  </m:acc>
                </m:oMath>
              </a14:m>
              <a:r>
                <a:rPr lang="es-CL" sz="1800" dirty="0"/>
                <a:t>, etc.</a:t>
              </a:r>
            </a:p>
          </dgm:t>
        </dgm:pt>
      </mc:Choice>
      <mc:Fallback xmlns="">
        <dgm:pt modelId="{785D2998-6785-4529-AB26-83387968A69D}">
          <dgm:prSet phldrT="[Texto]" custT="1"/>
          <dgm:spPr/>
          <dgm:t>
            <a:bodyPr/>
            <a:lstStyle/>
            <a:p>
              <a:pPr algn="just"/>
              <a:r>
                <a:rPr lang="es-CL" sz="1800" dirty="0" smtClean="0"/>
                <a:t>Todas aquellos relaciones matemáticas, tales </a:t>
              </a:r>
              <a:r>
                <a:rPr lang="es-CL" sz="1800" dirty="0" smtClean="0"/>
                <a:t>como: Producto </a:t>
              </a:r>
              <a:r>
                <a:rPr lang="es-CL" sz="1800" dirty="0" smtClean="0"/>
                <a:t>entre P y T; entre P y </a:t>
              </a:r>
              <a:r>
                <a:rPr lang="es-CL" sz="1800" b="0" i="0" smtClean="0">
                  <a:latin typeface="Cambria Math" panose="02040503050406030204" pitchFamily="18" charset="0"/>
                </a:rPr>
                <a:t>𝑣 ̂</a:t>
              </a:r>
              <a:r>
                <a:rPr lang="es-CL" sz="1800" dirty="0" smtClean="0"/>
                <a:t>, etc.</a:t>
              </a:r>
              <a:endParaRPr lang="es-CL" sz="1800" dirty="0"/>
            </a:p>
          </dgm:t>
        </dgm:pt>
      </mc:Fallback>
    </mc:AlternateContent>
    <dgm:pt modelId="{0EC973E1-83F1-43A2-86B3-074B1EBED32F}" type="parTrans" cxnId="{32A6BDED-631B-418C-8EB9-9496DB9D9110}">
      <dgm:prSet/>
      <dgm:spPr/>
      <dgm:t>
        <a:bodyPr/>
        <a:lstStyle/>
        <a:p>
          <a:endParaRPr lang="es-CL"/>
        </a:p>
      </dgm:t>
    </dgm:pt>
    <dgm:pt modelId="{FAB40B43-2802-43C4-959C-3089FD1E0A12}" type="sibTrans" cxnId="{32A6BDED-631B-418C-8EB9-9496DB9D9110}">
      <dgm:prSet/>
      <dgm:spPr/>
      <dgm:t>
        <a:bodyPr/>
        <a:lstStyle/>
        <a:p>
          <a:endParaRPr lang="es-CL"/>
        </a:p>
      </dgm:t>
    </dgm:pt>
    <dgm:pt modelId="{D042F3EC-8ADC-4B27-BEBB-C14D59B1D07A}" type="pres">
      <dgm:prSet presAssocID="{20D66D85-7CEE-42D6-BDAF-75870D9FF323}" presName="Name0" presStyleCnt="0">
        <dgm:presLayoutVars>
          <dgm:dir/>
          <dgm:animLvl val="lvl"/>
          <dgm:resizeHandles/>
        </dgm:presLayoutVars>
      </dgm:prSet>
      <dgm:spPr/>
    </dgm:pt>
    <dgm:pt modelId="{A837208C-A904-4F6D-8209-B6BD96EFB2E6}" type="pres">
      <dgm:prSet presAssocID="{FB922525-ADEE-473C-A9DF-E499EFBD8FBE}" presName="linNode" presStyleCnt="0"/>
      <dgm:spPr/>
    </dgm:pt>
    <dgm:pt modelId="{E1C243A4-327A-46D0-A6A6-7AA60D82BFCA}" type="pres">
      <dgm:prSet presAssocID="{FB922525-ADEE-473C-A9DF-E499EFBD8FBE}" presName="parentShp" presStyleLbl="node1" presStyleIdx="0" presStyleCnt="2">
        <dgm:presLayoutVars>
          <dgm:bulletEnabled val="1"/>
        </dgm:presLayoutVars>
      </dgm:prSet>
      <dgm:spPr/>
    </dgm:pt>
    <dgm:pt modelId="{3C896CCF-588A-4AF5-A91A-09AFD9D1D104}" type="pres">
      <dgm:prSet presAssocID="{FB922525-ADEE-473C-A9DF-E499EFBD8FBE}" presName="childShp" presStyleLbl="bgAccFollowNode1" presStyleIdx="0" presStyleCnt="2" custScaleY="138649">
        <dgm:presLayoutVars>
          <dgm:bulletEnabled val="1"/>
        </dgm:presLayoutVars>
      </dgm:prSet>
      <dgm:spPr/>
    </dgm:pt>
    <dgm:pt modelId="{CACCB87F-6C05-4334-BE62-0E09B623378B}" type="pres">
      <dgm:prSet presAssocID="{DAFE7D63-2421-423F-96B1-3E8F580BC170}" presName="spacing" presStyleCnt="0"/>
      <dgm:spPr/>
    </dgm:pt>
    <dgm:pt modelId="{C9EBE7BD-9B26-4540-8600-9A3B98ADF1EE}" type="pres">
      <dgm:prSet presAssocID="{292BE3C2-B406-4D2D-BC0A-31D1781BCF5A}" presName="linNode" presStyleCnt="0"/>
      <dgm:spPr/>
    </dgm:pt>
    <dgm:pt modelId="{604EDC5F-D577-45AE-A408-07E8BC3494FA}" type="pres">
      <dgm:prSet presAssocID="{292BE3C2-B406-4D2D-BC0A-31D1781BCF5A}" presName="parentShp" presStyleLbl="node1" presStyleIdx="1" presStyleCnt="2">
        <dgm:presLayoutVars>
          <dgm:bulletEnabled val="1"/>
        </dgm:presLayoutVars>
      </dgm:prSet>
      <dgm:spPr/>
    </dgm:pt>
    <dgm:pt modelId="{0C6CB42C-A846-4AD2-9ED6-AB476C078BD7}" type="pres">
      <dgm:prSet presAssocID="{292BE3C2-B406-4D2D-BC0A-31D1781BCF5A}" presName="childShp" presStyleLbl="bgAccFollowNode1" presStyleIdx="1" presStyleCnt="2" custScaleY="142803">
        <dgm:presLayoutVars>
          <dgm:bulletEnabled val="1"/>
        </dgm:presLayoutVars>
      </dgm:prSet>
      <dgm:spPr/>
    </dgm:pt>
  </dgm:ptLst>
  <dgm:cxnLst>
    <dgm:cxn modelId="{63D34D0B-DCFE-436B-BC27-503D8CE91E5A}" type="presOf" srcId="{53A08CA3-4183-4825-930A-6FDE6AEB99A0}" destId="{3C896CCF-588A-4AF5-A91A-09AFD9D1D104}" srcOrd="0" destOrd="3" presId="urn:microsoft.com/office/officeart/2005/8/layout/vList6"/>
    <dgm:cxn modelId="{FF51F40B-AF56-42F1-A40F-1B42A455F8DD}" type="presOf" srcId="{785D2998-6785-4529-AB26-83387968A69D}" destId="{0C6CB42C-A846-4AD2-9ED6-AB476C078BD7}" srcOrd="0" destOrd="1" presId="urn:microsoft.com/office/officeart/2005/8/layout/vList6"/>
    <dgm:cxn modelId="{16443B28-9498-4FF9-BD78-812FA5798F2D}" type="presOf" srcId="{89A5868F-BC7D-4988-BEB2-EDD27F11C3E7}" destId="{3C896CCF-588A-4AF5-A91A-09AFD9D1D104}" srcOrd="0" destOrd="5" presId="urn:microsoft.com/office/officeart/2005/8/layout/vList6"/>
    <dgm:cxn modelId="{3B67C028-4C48-4783-9B65-8FD013285891}" type="presOf" srcId="{1E66A7F9-3027-4762-BB3D-03144FD94538}" destId="{3C896CCF-588A-4AF5-A91A-09AFD9D1D104}" srcOrd="0" destOrd="1" presId="urn:microsoft.com/office/officeart/2005/8/layout/vList6"/>
    <dgm:cxn modelId="{CB80B65C-9FF2-4670-9744-DB69A1DF5CA8}" srcId="{FB922525-ADEE-473C-A9DF-E499EFBD8FBE}" destId="{B561F155-9092-4C10-A3F7-CAB622EF7FEA}" srcOrd="4" destOrd="0" parTransId="{7E3C8139-9881-4F19-83FB-62630E336C95}" sibTransId="{458ED261-5E27-4BFF-B0F0-717E9ECC38A5}"/>
    <dgm:cxn modelId="{ED863C5E-4B49-43BC-94CC-BCDF55EF3A78}" type="presOf" srcId="{DB6B9254-4707-4370-9E9B-57AB0F73ECFD}" destId="{3C896CCF-588A-4AF5-A91A-09AFD9D1D104}" srcOrd="0" destOrd="2" presId="urn:microsoft.com/office/officeart/2005/8/layout/vList6"/>
    <dgm:cxn modelId="{66797741-3B6D-433F-B6F8-A53F9C9C8880}" srcId="{FB922525-ADEE-473C-A9DF-E499EFBD8FBE}" destId="{53A08CA3-4183-4825-930A-6FDE6AEB99A0}" srcOrd="3" destOrd="0" parTransId="{DF027B71-5FC9-4C7E-8728-52FC56E893E7}" sibTransId="{993D35F3-A246-4013-A9E5-47B1CDF064E0}"/>
    <dgm:cxn modelId="{00862766-AB03-4FED-BD17-C3B86A428DCE}" type="presOf" srcId="{292BE3C2-B406-4D2D-BC0A-31D1781BCF5A}" destId="{604EDC5F-D577-45AE-A408-07E8BC3494FA}" srcOrd="0" destOrd="0" presId="urn:microsoft.com/office/officeart/2005/8/layout/vList6"/>
    <dgm:cxn modelId="{AFEDD16D-3FC0-4A40-BE32-BBBED352C372}" srcId="{FB922525-ADEE-473C-A9DF-E499EFBD8FBE}" destId="{DB6B9254-4707-4370-9E9B-57AB0F73ECFD}" srcOrd="2" destOrd="0" parTransId="{56A09867-BAB4-4803-A0BD-1B53E1D538A6}" sibTransId="{04752A32-8F12-4008-9471-02C59F793D02}"/>
    <dgm:cxn modelId="{343A5E76-5F5F-4B04-9551-4076BF509C3F}" type="presOf" srcId="{B561F155-9092-4C10-A3F7-CAB622EF7FEA}" destId="{3C896CCF-588A-4AF5-A91A-09AFD9D1D104}" srcOrd="0" destOrd="4" presId="urn:microsoft.com/office/officeart/2005/8/layout/vList6"/>
    <dgm:cxn modelId="{79936D7B-9D43-4D2B-B4F1-364B3BCA724A}" srcId="{FB922525-ADEE-473C-A9DF-E499EFBD8FBE}" destId="{89A5868F-BC7D-4988-BEB2-EDD27F11C3E7}" srcOrd="5" destOrd="0" parTransId="{2F1A491D-5E73-4D9C-A919-07D8E4F091E1}" sibTransId="{968AB186-DEA8-4FCF-BA90-A340DA0F5D0D}"/>
    <dgm:cxn modelId="{E0EBF78A-1600-4588-B0DB-4A3573BD242E}" srcId="{FB922525-ADEE-473C-A9DF-E499EFBD8FBE}" destId="{1E66A7F9-3027-4762-BB3D-03144FD94538}" srcOrd="1" destOrd="0" parTransId="{CA5D819C-3088-4CE2-9C14-E3F686258FC3}" sibTransId="{EB436034-348B-4318-9617-0969A6597820}"/>
    <dgm:cxn modelId="{94FFCB91-C86C-4D7A-A84F-0A17350503A6}" srcId="{292BE3C2-B406-4D2D-BC0A-31D1781BCF5A}" destId="{71399887-FF87-4DDD-BAFC-C7BAB8ECDCB2}" srcOrd="0" destOrd="0" parTransId="{097C33A4-9652-4FB5-A29D-0E7FF4104119}" sibTransId="{9893D342-4114-46A3-8AED-EEFE57E3E2C5}"/>
    <dgm:cxn modelId="{232293A4-36CD-4608-A42F-61F568177E14}" srcId="{FB922525-ADEE-473C-A9DF-E499EFBD8FBE}" destId="{A4AA6B15-ADA7-437F-BFC2-4C7B066918F2}" srcOrd="0" destOrd="0" parTransId="{33B4A63F-7F02-4AF6-AF0B-39A030DF4DA1}" sibTransId="{668B485B-A07D-4E02-89D1-0EED20560B76}"/>
    <dgm:cxn modelId="{2B68A7CA-8BE3-4975-96E5-DE679E217147}" type="presOf" srcId="{71399887-FF87-4DDD-BAFC-C7BAB8ECDCB2}" destId="{0C6CB42C-A846-4AD2-9ED6-AB476C078BD7}" srcOrd="0" destOrd="0" presId="urn:microsoft.com/office/officeart/2005/8/layout/vList6"/>
    <dgm:cxn modelId="{5870F2CD-2888-4420-8BD6-00A7DB8B53E0}" type="presOf" srcId="{A4AA6B15-ADA7-437F-BFC2-4C7B066918F2}" destId="{3C896CCF-588A-4AF5-A91A-09AFD9D1D104}" srcOrd="0" destOrd="0" presId="urn:microsoft.com/office/officeart/2005/8/layout/vList6"/>
    <dgm:cxn modelId="{97F7DED2-1229-4E15-AEFD-607CB771A7FF}" srcId="{20D66D85-7CEE-42D6-BDAF-75870D9FF323}" destId="{292BE3C2-B406-4D2D-BC0A-31D1781BCF5A}" srcOrd="1" destOrd="0" parTransId="{A27EFFB1-3947-4030-872A-786BFC72BCA0}" sibTransId="{B0C8DC9E-1CA9-4359-B537-014D2D693BCB}"/>
    <dgm:cxn modelId="{32A6BDED-631B-418C-8EB9-9496DB9D9110}" srcId="{292BE3C2-B406-4D2D-BC0A-31D1781BCF5A}" destId="{785D2998-6785-4529-AB26-83387968A69D}" srcOrd="1" destOrd="0" parTransId="{0EC973E1-83F1-43A2-86B3-074B1EBED32F}" sibTransId="{FAB40B43-2802-43C4-959C-3089FD1E0A12}"/>
    <dgm:cxn modelId="{658DD5F1-7069-42F2-9373-B7C9F8A7D4A5}" srcId="{20D66D85-7CEE-42D6-BDAF-75870D9FF323}" destId="{FB922525-ADEE-473C-A9DF-E499EFBD8FBE}" srcOrd="0" destOrd="0" parTransId="{05697E6C-4440-4C35-8CEC-3438C21829FC}" sibTransId="{DAFE7D63-2421-423F-96B1-3E8F580BC170}"/>
    <dgm:cxn modelId="{C14B4EF4-AEAB-4CC1-8B9B-9E39D38C866E}" type="presOf" srcId="{20D66D85-7CEE-42D6-BDAF-75870D9FF323}" destId="{D042F3EC-8ADC-4B27-BEBB-C14D59B1D07A}" srcOrd="0" destOrd="0" presId="urn:microsoft.com/office/officeart/2005/8/layout/vList6"/>
    <dgm:cxn modelId="{ADE2B4F5-44F3-4D57-A97C-6A2B80AE0007}" type="presOf" srcId="{FB922525-ADEE-473C-A9DF-E499EFBD8FBE}" destId="{E1C243A4-327A-46D0-A6A6-7AA60D82BFCA}" srcOrd="0" destOrd="0" presId="urn:microsoft.com/office/officeart/2005/8/layout/vList6"/>
    <dgm:cxn modelId="{72B03E68-4D65-4772-B9A7-9C37F3362431}" type="presParOf" srcId="{D042F3EC-8ADC-4B27-BEBB-C14D59B1D07A}" destId="{A837208C-A904-4F6D-8209-B6BD96EFB2E6}" srcOrd="0" destOrd="0" presId="urn:microsoft.com/office/officeart/2005/8/layout/vList6"/>
    <dgm:cxn modelId="{8EDE79B5-53D3-4BF5-8F9E-07BF9E530471}" type="presParOf" srcId="{A837208C-A904-4F6D-8209-B6BD96EFB2E6}" destId="{E1C243A4-327A-46D0-A6A6-7AA60D82BFCA}" srcOrd="0" destOrd="0" presId="urn:microsoft.com/office/officeart/2005/8/layout/vList6"/>
    <dgm:cxn modelId="{73F68491-7E06-492C-8022-92774885815C}" type="presParOf" srcId="{A837208C-A904-4F6D-8209-B6BD96EFB2E6}" destId="{3C896CCF-588A-4AF5-A91A-09AFD9D1D104}" srcOrd="1" destOrd="0" presId="urn:microsoft.com/office/officeart/2005/8/layout/vList6"/>
    <dgm:cxn modelId="{3CF98DCB-2954-46AD-96E8-A7A0EE75F251}" type="presParOf" srcId="{D042F3EC-8ADC-4B27-BEBB-C14D59B1D07A}" destId="{CACCB87F-6C05-4334-BE62-0E09B623378B}" srcOrd="1" destOrd="0" presId="urn:microsoft.com/office/officeart/2005/8/layout/vList6"/>
    <dgm:cxn modelId="{F6AA9BB3-625D-4133-B3BE-8BF9D9CD615D}" type="presParOf" srcId="{D042F3EC-8ADC-4B27-BEBB-C14D59B1D07A}" destId="{C9EBE7BD-9B26-4540-8600-9A3B98ADF1EE}" srcOrd="2" destOrd="0" presId="urn:microsoft.com/office/officeart/2005/8/layout/vList6"/>
    <dgm:cxn modelId="{6CACBF98-388C-4025-B9E1-06811153A463}" type="presParOf" srcId="{C9EBE7BD-9B26-4540-8600-9A3B98ADF1EE}" destId="{604EDC5F-D577-45AE-A408-07E8BC3494FA}" srcOrd="0" destOrd="0" presId="urn:microsoft.com/office/officeart/2005/8/layout/vList6"/>
    <dgm:cxn modelId="{0C5CCD3A-0902-407A-A712-36A72F298C75}" type="presParOf" srcId="{C9EBE7BD-9B26-4540-8600-9A3B98ADF1EE}" destId="{0C6CB42C-A846-4AD2-9ED6-AB476C078BD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D66D85-7CEE-42D6-BDAF-75870D9FF323}"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s-CL"/>
        </a:p>
      </dgm:t>
    </dgm:pt>
    <dgm:pt modelId="{FB922525-ADEE-473C-A9DF-E499EFBD8FBE}">
      <dgm:prSet phldrT="[Texto]"/>
      <dgm:spPr/>
      <dgm:t>
        <a:bodyPr/>
        <a:lstStyle/>
        <a:p>
          <a:r>
            <a:rPr lang="es-CL" dirty="0" smtClean="0"/>
            <a:t>Variables/propiedades</a:t>
          </a:r>
        </a:p>
        <a:p>
          <a:r>
            <a:rPr lang="es-CL" dirty="0" smtClean="0"/>
            <a:t>Directas</a:t>
          </a:r>
          <a:endParaRPr lang="es-CL" dirty="0"/>
        </a:p>
      </dgm:t>
    </dgm:pt>
    <dgm:pt modelId="{05697E6C-4440-4C35-8CEC-3438C21829FC}" type="parTrans" cxnId="{658DD5F1-7069-42F2-9373-B7C9F8A7D4A5}">
      <dgm:prSet/>
      <dgm:spPr/>
      <dgm:t>
        <a:bodyPr/>
        <a:lstStyle/>
        <a:p>
          <a:endParaRPr lang="es-CL"/>
        </a:p>
      </dgm:t>
    </dgm:pt>
    <dgm:pt modelId="{DAFE7D63-2421-423F-96B1-3E8F580BC170}" type="sibTrans" cxnId="{658DD5F1-7069-42F2-9373-B7C9F8A7D4A5}">
      <dgm:prSet/>
      <dgm:spPr/>
      <dgm:t>
        <a:bodyPr/>
        <a:lstStyle/>
        <a:p>
          <a:endParaRPr lang="es-CL"/>
        </a:p>
      </dgm:t>
    </dgm:pt>
    <dgm:pt modelId="{A4AA6B15-ADA7-437F-BFC2-4C7B066918F2}">
      <dgm:prSet phldrT="[Texto]" custT="1"/>
      <dgm:spPr/>
      <dgm:t>
        <a:bodyPr/>
        <a:lstStyle/>
        <a:p>
          <a:pPr algn="just"/>
          <a:r>
            <a:rPr lang="es-CL" sz="1800" dirty="0" smtClean="0"/>
            <a:t>Presión</a:t>
          </a:r>
          <a:endParaRPr lang="es-CL" sz="1800" dirty="0"/>
        </a:p>
      </dgm:t>
    </dgm:pt>
    <dgm:pt modelId="{33B4A63F-7F02-4AF6-AF0B-39A030DF4DA1}" type="parTrans" cxnId="{232293A4-36CD-4608-A42F-61F568177E14}">
      <dgm:prSet/>
      <dgm:spPr/>
      <dgm:t>
        <a:bodyPr/>
        <a:lstStyle/>
        <a:p>
          <a:endParaRPr lang="es-CL"/>
        </a:p>
      </dgm:t>
    </dgm:pt>
    <dgm:pt modelId="{668B485B-A07D-4E02-89D1-0EED20560B76}" type="sibTrans" cxnId="{232293A4-36CD-4608-A42F-61F568177E14}">
      <dgm:prSet/>
      <dgm:spPr/>
      <dgm:t>
        <a:bodyPr/>
        <a:lstStyle/>
        <a:p>
          <a:endParaRPr lang="es-CL"/>
        </a:p>
      </dgm:t>
    </dgm:pt>
    <dgm:pt modelId="{1E66A7F9-3027-4762-BB3D-03144FD94538}">
      <dgm:prSet phldrT="[Texto]" custT="1"/>
      <dgm:spPr/>
      <dgm:t>
        <a:bodyPr/>
        <a:lstStyle/>
        <a:p>
          <a:pPr algn="just"/>
          <a:r>
            <a:rPr lang="es-CL" sz="1800" dirty="0" smtClean="0"/>
            <a:t>Temperatura</a:t>
          </a:r>
          <a:endParaRPr lang="es-CL" sz="1800" dirty="0"/>
        </a:p>
      </dgm:t>
    </dgm:pt>
    <dgm:pt modelId="{CA5D819C-3088-4CE2-9C14-E3F686258FC3}" type="parTrans" cxnId="{E0EBF78A-1600-4588-B0DB-4A3573BD242E}">
      <dgm:prSet/>
      <dgm:spPr/>
      <dgm:t>
        <a:bodyPr/>
        <a:lstStyle/>
        <a:p>
          <a:endParaRPr lang="es-CL"/>
        </a:p>
      </dgm:t>
    </dgm:pt>
    <dgm:pt modelId="{EB436034-348B-4318-9617-0969A6597820}" type="sibTrans" cxnId="{E0EBF78A-1600-4588-B0DB-4A3573BD242E}">
      <dgm:prSet/>
      <dgm:spPr/>
      <dgm:t>
        <a:bodyPr/>
        <a:lstStyle/>
        <a:p>
          <a:endParaRPr lang="es-CL"/>
        </a:p>
      </dgm:t>
    </dgm:pt>
    <dgm:pt modelId="{292BE3C2-B406-4D2D-BC0A-31D1781BCF5A}">
      <dgm:prSet phldrT="[Texto]"/>
      <dgm:spPr/>
      <dgm:t>
        <a:bodyPr/>
        <a:lstStyle/>
        <a:p>
          <a:r>
            <a:rPr lang="es-CL" dirty="0" smtClean="0"/>
            <a:t>Variables/propiedades</a:t>
          </a:r>
        </a:p>
        <a:p>
          <a:r>
            <a:rPr lang="es-CL" dirty="0" smtClean="0"/>
            <a:t>Indirectas</a:t>
          </a:r>
          <a:endParaRPr lang="es-CL" dirty="0"/>
        </a:p>
      </dgm:t>
    </dgm:pt>
    <dgm:pt modelId="{A27EFFB1-3947-4030-872A-786BFC72BCA0}" type="parTrans" cxnId="{97F7DED2-1229-4E15-AEFD-607CB771A7FF}">
      <dgm:prSet/>
      <dgm:spPr/>
      <dgm:t>
        <a:bodyPr/>
        <a:lstStyle/>
        <a:p>
          <a:endParaRPr lang="es-CL"/>
        </a:p>
      </dgm:t>
    </dgm:pt>
    <dgm:pt modelId="{B0C8DC9E-1CA9-4359-B537-014D2D693BCB}" type="sibTrans" cxnId="{97F7DED2-1229-4E15-AEFD-607CB771A7FF}">
      <dgm:prSet/>
      <dgm:spPr/>
      <dgm:t>
        <a:bodyPr/>
        <a:lstStyle/>
        <a:p>
          <a:endParaRPr lang="es-CL"/>
        </a:p>
      </dgm:t>
    </dgm:pt>
    <dgm:pt modelId="{71399887-FF87-4DDD-BAFC-C7BAB8ECDCB2}">
      <dgm:prSet phldrT="[Texto]" custT="1"/>
      <dgm:spPr>
        <a:blipFill rotWithShape="1">
          <a:blip xmlns:r="http://schemas.openxmlformats.org/officeDocument/2006/relationships" r:embed="rId1"/>
          <a:stretch>
            <a:fillRect l="-2356"/>
          </a:stretch>
        </a:blipFill>
      </dgm:spPr>
      <dgm:t>
        <a:bodyPr/>
        <a:lstStyle/>
        <a:p>
          <a:r>
            <a:rPr lang="es-CL">
              <a:noFill/>
            </a:rPr>
            <a:t> </a:t>
          </a:r>
        </a:p>
      </dgm:t>
    </dgm:pt>
    <dgm:pt modelId="{097C33A4-9652-4FB5-A29D-0E7FF4104119}" type="parTrans" cxnId="{94FFCB91-C86C-4D7A-A84F-0A17350503A6}">
      <dgm:prSet/>
      <dgm:spPr/>
      <dgm:t>
        <a:bodyPr/>
        <a:lstStyle/>
        <a:p>
          <a:endParaRPr lang="es-CL"/>
        </a:p>
      </dgm:t>
    </dgm:pt>
    <dgm:pt modelId="{9893D342-4114-46A3-8AED-EEFE57E3E2C5}" type="sibTrans" cxnId="{94FFCB91-C86C-4D7A-A84F-0A17350503A6}">
      <dgm:prSet/>
      <dgm:spPr/>
      <dgm:t>
        <a:bodyPr/>
        <a:lstStyle/>
        <a:p>
          <a:endParaRPr lang="es-CL"/>
        </a:p>
      </dgm:t>
    </dgm:pt>
    <dgm:pt modelId="{DB6B9254-4707-4370-9E9B-57AB0F73ECFD}">
      <dgm:prSet phldrT="[Texto]" custT="1"/>
      <dgm:spPr/>
      <dgm:t>
        <a:bodyPr/>
        <a:lstStyle/>
        <a:p>
          <a:pPr algn="just"/>
          <a:r>
            <a:rPr lang="es-CL" sz="1800" dirty="0" smtClean="0"/>
            <a:t>Masa</a:t>
          </a:r>
          <a:endParaRPr lang="es-CL" sz="1800" dirty="0"/>
        </a:p>
      </dgm:t>
    </dgm:pt>
    <dgm:pt modelId="{56A09867-BAB4-4803-A0BD-1B53E1D538A6}" type="parTrans" cxnId="{AFEDD16D-3FC0-4A40-BE32-BBBED352C372}">
      <dgm:prSet/>
      <dgm:spPr/>
      <dgm:t>
        <a:bodyPr/>
        <a:lstStyle/>
        <a:p>
          <a:endParaRPr lang="es-CL"/>
        </a:p>
      </dgm:t>
    </dgm:pt>
    <dgm:pt modelId="{04752A32-8F12-4008-9471-02C59F793D02}" type="sibTrans" cxnId="{AFEDD16D-3FC0-4A40-BE32-BBBED352C372}">
      <dgm:prSet/>
      <dgm:spPr/>
      <dgm:t>
        <a:bodyPr/>
        <a:lstStyle/>
        <a:p>
          <a:endParaRPr lang="es-CL"/>
        </a:p>
      </dgm:t>
    </dgm:pt>
    <dgm:pt modelId="{89A5868F-BC7D-4988-BEB2-EDD27F11C3E7}">
      <dgm:prSet phldrT="[Texto]"/>
      <dgm:spPr/>
      <dgm:t>
        <a:bodyPr/>
        <a:lstStyle/>
        <a:p>
          <a:pPr algn="just"/>
          <a:endParaRPr lang="es-CL" sz="1300" dirty="0"/>
        </a:p>
      </dgm:t>
    </dgm:pt>
    <dgm:pt modelId="{2F1A491D-5E73-4D9C-A919-07D8E4F091E1}" type="parTrans" cxnId="{79936D7B-9D43-4D2B-B4F1-364B3BCA724A}">
      <dgm:prSet/>
      <dgm:spPr/>
      <dgm:t>
        <a:bodyPr/>
        <a:lstStyle/>
        <a:p>
          <a:endParaRPr lang="es-CL"/>
        </a:p>
      </dgm:t>
    </dgm:pt>
    <dgm:pt modelId="{968AB186-DEA8-4FCF-BA90-A340DA0F5D0D}" type="sibTrans" cxnId="{79936D7B-9D43-4D2B-B4F1-364B3BCA724A}">
      <dgm:prSet/>
      <dgm:spPr/>
      <dgm:t>
        <a:bodyPr/>
        <a:lstStyle/>
        <a:p>
          <a:endParaRPr lang="es-CL"/>
        </a:p>
      </dgm:t>
    </dgm:pt>
    <dgm:pt modelId="{53A08CA3-4183-4825-930A-6FDE6AEB99A0}">
      <dgm:prSet phldrT="[Texto]" custT="1"/>
      <dgm:spPr/>
      <dgm:t>
        <a:bodyPr/>
        <a:lstStyle/>
        <a:p>
          <a:pPr algn="just"/>
          <a:r>
            <a:rPr lang="es-CL" sz="1800" dirty="0" smtClean="0"/>
            <a:t>Peso</a:t>
          </a:r>
          <a:endParaRPr lang="es-CL" sz="1800" dirty="0"/>
        </a:p>
      </dgm:t>
    </dgm:pt>
    <dgm:pt modelId="{DF027B71-5FC9-4C7E-8728-52FC56E893E7}" type="parTrans" cxnId="{66797741-3B6D-433F-B6F8-A53F9C9C8880}">
      <dgm:prSet/>
      <dgm:spPr/>
      <dgm:t>
        <a:bodyPr/>
        <a:lstStyle/>
        <a:p>
          <a:endParaRPr lang="es-CL"/>
        </a:p>
      </dgm:t>
    </dgm:pt>
    <dgm:pt modelId="{993D35F3-A246-4013-A9E5-47B1CDF064E0}" type="sibTrans" cxnId="{66797741-3B6D-433F-B6F8-A53F9C9C8880}">
      <dgm:prSet/>
      <dgm:spPr/>
      <dgm:t>
        <a:bodyPr/>
        <a:lstStyle/>
        <a:p>
          <a:endParaRPr lang="es-CL"/>
        </a:p>
      </dgm:t>
    </dgm:pt>
    <dgm:pt modelId="{B561F155-9092-4C10-A3F7-CAB622EF7FEA}">
      <dgm:prSet phldrT="[Texto]" custT="1"/>
      <dgm:spPr/>
      <dgm:t>
        <a:bodyPr/>
        <a:lstStyle/>
        <a:p>
          <a:pPr algn="just"/>
          <a:r>
            <a:rPr lang="es-CL" sz="1800" dirty="0" smtClean="0"/>
            <a:t>Volumen</a:t>
          </a:r>
          <a:endParaRPr lang="es-CL" sz="1800" dirty="0"/>
        </a:p>
      </dgm:t>
    </dgm:pt>
    <dgm:pt modelId="{7E3C8139-9881-4F19-83FB-62630E336C95}" type="parTrans" cxnId="{CB80B65C-9FF2-4670-9744-DB69A1DF5CA8}">
      <dgm:prSet/>
      <dgm:spPr/>
      <dgm:t>
        <a:bodyPr/>
        <a:lstStyle/>
        <a:p>
          <a:endParaRPr lang="es-CL"/>
        </a:p>
      </dgm:t>
    </dgm:pt>
    <dgm:pt modelId="{458ED261-5E27-4BFF-B0F0-717E9ECC38A5}" type="sibTrans" cxnId="{CB80B65C-9FF2-4670-9744-DB69A1DF5CA8}">
      <dgm:prSet/>
      <dgm:spPr/>
      <dgm:t>
        <a:bodyPr/>
        <a:lstStyle/>
        <a:p>
          <a:endParaRPr lang="es-CL"/>
        </a:p>
      </dgm:t>
    </dgm:pt>
    <dgm:pt modelId="{785D2998-6785-4529-AB26-83387968A69D}">
      <dgm:prSet phldrT="[Texto]" custT="1"/>
      <dgm:spPr/>
      <dgm:t>
        <a:bodyPr/>
        <a:lstStyle/>
        <a:p>
          <a:r>
            <a:rPr lang="es-CL">
              <a:noFill/>
            </a:rPr>
            <a:t> </a:t>
          </a:r>
        </a:p>
      </dgm:t>
    </dgm:pt>
    <dgm:pt modelId="{0EC973E1-83F1-43A2-86B3-074B1EBED32F}" type="parTrans" cxnId="{32A6BDED-631B-418C-8EB9-9496DB9D9110}">
      <dgm:prSet/>
      <dgm:spPr/>
      <dgm:t>
        <a:bodyPr/>
        <a:lstStyle/>
        <a:p>
          <a:endParaRPr lang="es-CL"/>
        </a:p>
      </dgm:t>
    </dgm:pt>
    <dgm:pt modelId="{FAB40B43-2802-43C4-959C-3089FD1E0A12}" type="sibTrans" cxnId="{32A6BDED-631B-418C-8EB9-9496DB9D9110}">
      <dgm:prSet/>
      <dgm:spPr/>
      <dgm:t>
        <a:bodyPr/>
        <a:lstStyle/>
        <a:p>
          <a:endParaRPr lang="es-CL"/>
        </a:p>
      </dgm:t>
    </dgm:pt>
    <dgm:pt modelId="{D042F3EC-8ADC-4B27-BEBB-C14D59B1D07A}" type="pres">
      <dgm:prSet presAssocID="{20D66D85-7CEE-42D6-BDAF-75870D9FF323}" presName="Name0" presStyleCnt="0">
        <dgm:presLayoutVars>
          <dgm:dir/>
          <dgm:animLvl val="lvl"/>
          <dgm:resizeHandles/>
        </dgm:presLayoutVars>
      </dgm:prSet>
      <dgm:spPr/>
      <dgm:t>
        <a:bodyPr/>
        <a:lstStyle/>
        <a:p>
          <a:endParaRPr lang="es-CL"/>
        </a:p>
      </dgm:t>
    </dgm:pt>
    <dgm:pt modelId="{A837208C-A904-4F6D-8209-B6BD96EFB2E6}" type="pres">
      <dgm:prSet presAssocID="{FB922525-ADEE-473C-A9DF-E499EFBD8FBE}" presName="linNode" presStyleCnt="0"/>
      <dgm:spPr/>
    </dgm:pt>
    <dgm:pt modelId="{E1C243A4-327A-46D0-A6A6-7AA60D82BFCA}" type="pres">
      <dgm:prSet presAssocID="{FB922525-ADEE-473C-A9DF-E499EFBD8FBE}" presName="parentShp" presStyleLbl="node1" presStyleIdx="0" presStyleCnt="2">
        <dgm:presLayoutVars>
          <dgm:bulletEnabled val="1"/>
        </dgm:presLayoutVars>
      </dgm:prSet>
      <dgm:spPr/>
      <dgm:t>
        <a:bodyPr/>
        <a:lstStyle/>
        <a:p>
          <a:endParaRPr lang="es-CL"/>
        </a:p>
      </dgm:t>
    </dgm:pt>
    <dgm:pt modelId="{3C896CCF-588A-4AF5-A91A-09AFD9D1D104}" type="pres">
      <dgm:prSet presAssocID="{FB922525-ADEE-473C-A9DF-E499EFBD8FBE}" presName="childShp" presStyleLbl="bgAccFollowNode1" presStyleIdx="0" presStyleCnt="2" custScaleY="138649">
        <dgm:presLayoutVars>
          <dgm:bulletEnabled val="1"/>
        </dgm:presLayoutVars>
      </dgm:prSet>
      <dgm:spPr/>
      <dgm:t>
        <a:bodyPr/>
        <a:lstStyle/>
        <a:p>
          <a:endParaRPr lang="es-CL"/>
        </a:p>
      </dgm:t>
    </dgm:pt>
    <dgm:pt modelId="{CACCB87F-6C05-4334-BE62-0E09B623378B}" type="pres">
      <dgm:prSet presAssocID="{DAFE7D63-2421-423F-96B1-3E8F580BC170}" presName="spacing" presStyleCnt="0"/>
      <dgm:spPr/>
    </dgm:pt>
    <dgm:pt modelId="{C9EBE7BD-9B26-4540-8600-9A3B98ADF1EE}" type="pres">
      <dgm:prSet presAssocID="{292BE3C2-B406-4D2D-BC0A-31D1781BCF5A}" presName="linNode" presStyleCnt="0"/>
      <dgm:spPr/>
    </dgm:pt>
    <dgm:pt modelId="{604EDC5F-D577-45AE-A408-07E8BC3494FA}" type="pres">
      <dgm:prSet presAssocID="{292BE3C2-B406-4D2D-BC0A-31D1781BCF5A}" presName="parentShp" presStyleLbl="node1" presStyleIdx="1" presStyleCnt="2">
        <dgm:presLayoutVars>
          <dgm:bulletEnabled val="1"/>
        </dgm:presLayoutVars>
      </dgm:prSet>
      <dgm:spPr/>
      <dgm:t>
        <a:bodyPr/>
        <a:lstStyle/>
        <a:p>
          <a:endParaRPr lang="es-CL"/>
        </a:p>
      </dgm:t>
    </dgm:pt>
    <dgm:pt modelId="{0C6CB42C-A846-4AD2-9ED6-AB476C078BD7}" type="pres">
      <dgm:prSet presAssocID="{292BE3C2-B406-4D2D-BC0A-31D1781BCF5A}" presName="childShp" presStyleLbl="bgAccFollowNode1" presStyleIdx="1" presStyleCnt="2" custScaleY="142803">
        <dgm:presLayoutVars>
          <dgm:bulletEnabled val="1"/>
        </dgm:presLayoutVars>
      </dgm:prSet>
      <dgm:spPr/>
      <dgm:t>
        <a:bodyPr/>
        <a:lstStyle/>
        <a:p>
          <a:endParaRPr lang="es-CL"/>
        </a:p>
      </dgm:t>
    </dgm:pt>
  </dgm:ptLst>
  <dgm:cxnLst>
    <dgm:cxn modelId="{FF51F40B-AF56-42F1-A40F-1B42A455F8DD}" type="presOf" srcId="{785D2998-6785-4529-AB26-83387968A69D}" destId="{0C6CB42C-A846-4AD2-9ED6-AB476C078BD7}" srcOrd="0" destOrd="1" presId="urn:microsoft.com/office/officeart/2005/8/layout/vList6"/>
    <dgm:cxn modelId="{00862766-AB03-4FED-BD17-C3B86A428DCE}" type="presOf" srcId="{292BE3C2-B406-4D2D-BC0A-31D1781BCF5A}" destId="{604EDC5F-D577-45AE-A408-07E8BC3494FA}" srcOrd="0" destOrd="0" presId="urn:microsoft.com/office/officeart/2005/8/layout/vList6"/>
    <dgm:cxn modelId="{658DD5F1-7069-42F2-9373-B7C9F8A7D4A5}" srcId="{20D66D85-7CEE-42D6-BDAF-75870D9FF323}" destId="{FB922525-ADEE-473C-A9DF-E499EFBD8FBE}" srcOrd="0" destOrd="0" parTransId="{05697E6C-4440-4C35-8CEC-3438C21829FC}" sibTransId="{DAFE7D63-2421-423F-96B1-3E8F580BC170}"/>
    <dgm:cxn modelId="{343A5E76-5F5F-4B04-9551-4076BF509C3F}" type="presOf" srcId="{B561F155-9092-4C10-A3F7-CAB622EF7FEA}" destId="{3C896CCF-588A-4AF5-A91A-09AFD9D1D104}" srcOrd="0" destOrd="4" presId="urn:microsoft.com/office/officeart/2005/8/layout/vList6"/>
    <dgm:cxn modelId="{C14B4EF4-AEAB-4CC1-8B9B-9E39D38C866E}" type="presOf" srcId="{20D66D85-7CEE-42D6-BDAF-75870D9FF323}" destId="{D042F3EC-8ADC-4B27-BEBB-C14D59B1D07A}" srcOrd="0" destOrd="0" presId="urn:microsoft.com/office/officeart/2005/8/layout/vList6"/>
    <dgm:cxn modelId="{94FFCB91-C86C-4D7A-A84F-0A17350503A6}" srcId="{292BE3C2-B406-4D2D-BC0A-31D1781BCF5A}" destId="{71399887-FF87-4DDD-BAFC-C7BAB8ECDCB2}" srcOrd="0" destOrd="0" parTransId="{097C33A4-9652-4FB5-A29D-0E7FF4104119}" sibTransId="{9893D342-4114-46A3-8AED-EEFE57E3E2C5}"/>
    <dgm:cxn modelId="{ADE2B4F5-44F3-4D57-A97C-6A2B80AE0007}" type="presOf" srcId="{FB922525-ADEE-473C-A9DF-E499EFBD8FBE}" destId="{E1C243A4-327A-46D0-A6A6-7AA60D82BFCA}" srcOrd="0" destOrd="0" presId="urn:microsoft.com/office/officeart/2005/8/layout/vList6"/>
    <dgm:cxn modelId="{66797741-3B6D-433F-B6F8-A53F9C9C8880}" srcId="{FB922525-ADEE-473C-A9DF-E499EFBD8FBE}" destId="{53A08CA3-4183-4825-930A-6FDE6AEB99A0}" srcOrd="3" destOrd="0" parTransId="{DF027B71-5FC9-4C7E-8728-52FC56E893E7}" sibTransId="{993D35F3-A246-4013-A9E5-47B1CDF064E0}"/>
    <dgm:cxn modelId="{AFEDD16D-3FC0-4A40-BE32-BBBED352C372}" srcId="{FB922525-ADEE-473C-A9DF-E499EFBD8FBE}" destId="{DB6B9254-4707-4370-9E9B-57AB0F73ECFD}" srcOrd="2" destOrd="0" parTransId="{56A09867-BAB4-4803-A0BD-1B53E1D538A6}" sibTransId="{04752A32-8F12-4008-9471-02C59F793D02}"/>
    <dgm:cxn modelId="{16443B28-9498-4FF9-BD78-812FA5798F2D}" type="presOf" srcId="{89A5868F-BC7D-4988-BEB2-EDD27F11C3E7}" destId="{3C896CCF-588A-4AF5-A91A-09AFD9D1D104}" srcOrd="0" destOrd="5" presId="urn:microsoft.com/office/officeart/2005/8/layout/vList6"/>
    <dgm:cxn modelId="{97F7DED2-1229-4E15-AEFD-607CB771A7FF}" srcId="{20D66D85-7CEE-42D6-BDAF-75870D9FF323}" destId="{292BE3C2-B406-4D2D-BC0A-31D1781BCF5A}" srcOrd="1" destOrd="0" parTransId="{A27EFFB1-3947-4030-872A-786BFC72BCA0}" sibTransId="{B0C8DC9E-1CA9-4359-B537-014D2D693BCB}"/>
    <dgm:cxn modelId="{5870F2CD-2888-4420-8BD6-00A7DB8B53E0}" type="presOf" srcId="{A4AA6B15-ADA7-437F-BFC2-4C7B066918F2}" destId="{3C896CCF-588A-4AF5-A91A-09AFD9D1D104}" srcOrd="0" destOrd="0" presId="urn:microsoft.com/office/officeart/2005/8/layout/vList6"/>
    <dgm:cxn modelId="{2B68A7CA-8BE3-4975-96E5-DE679E217147}" type="presOf" srcId="{71399887-FF87-4DDD-BAFC-C7BAB8ECDCB2}" destId="{0C6CB42C-A846-4AD2-9ED6-AB476C078BD7}" srcOrd="0" destOrd="0" presId="urn:microsoft.com/office/officeart/2005/8/layout/vList6"/>
    <dgm:cxn modelId="{3B67C028-4C48-4783-9B65-8FD013285891}" type="presOf" srcId="{1E66A7F9-3027-4762-BB3D-03144FD94538}" destId="{3C896CCF-588A-4AF5-A91A-09AFD9D1D104}" srcOrd="0" destOrd="1" presId="urn:microsoft.com/office/officeart/2005/8/layout/vList6"/>
    <dgm:cxn modelId="{232293A4-36CD-4608-A42F-61F568177E14}" srcId="{FB922525-ADEE-473C-A9DF-E499EFBD8FBE}" destId="{A4AA6B15-ADA7-437F-BFC2-4C7B066918F2}" srcOrd="0" destOrd="0" parTransId="{33B4A63F-7F02-4AF6-AF0B-39A030DF4DA1}" sibTransId="{668B485B-A07D-4E02-89D1-0EED20560B76}"/>
    <dgm:cxn modelId="{ED863C5E-4B49-43BC-94CC-BCDF55EF3A78}" type="presOf" srcId="{DB6B9254-4707-4370-9E9B-57AB0F73ECFD}" destId="{3C896CCF-588A-4AF5-A91A-09AFD9D1D104}" srcOrd="0" destOrd="2" presId="urn:microsoft.com/office/officeart/2005/8/layout/vList6"/>
    <dgm:cxn modelId="{CB80B65C-9FF2-4670-9744-DB69A1DF5CA8}" srcId="{FB922525-ADEE-473C-A9DF-E499EFBD8FBE}" destId="{B561F155-9092-4C10-A3F7-CAB622EF7FEA}" srcOrd="4" destOrd="0" parTransId="{7E3C8139-9881-4F19-83FB-62630E336C95}" sibTransId="{458ED261-5E27-4BFF-B0F0-717E9ECC38A5}"/>
    <dgm:cxn modelId="{32A6BDED-631B-418C-8EB9-9496DB9D9110}" srcId="{292BE3C2-B406-4D2D-BC0A-31D1781BCF5A}" destId="{785D2998-6785-4529-AB26-83387968A69D}" srcOrd="1" destOrd="0" parTransId="{0EC973E1-83F1-43A2-86B3-074B1EBED32F}" sibTransId="{FAB40B43-2802-43C4-959C-3089FD1E0A12}"/>
    <dgm:cxn modelId="{63D34D0B-DCFE-436B-BC27-503D8CE91E5A}" type="presOf" srcId="{53A08CA3-4183-4825-930A-6FDE6AEB99A0}" destId="{3C896CCF-588A-4AF5-A91A-09AFD9D1D104}" srcOrd="0" destOrd="3" presId="urn:microsoft.com/office/officeart/2005/8/layout/vList6"/>
    <dgm:cxn modelId="{E0EBF78A-1600-4588-B0DB-4A3573BD242E}" srcId="{FB922525-ADEE-473C-A9DF-E499EFBD8FBE}" destId="{1E66A7F9-3027-4762-BB3D-03144FD94538}" srcOrd="1" destOrd="0" parTransId="{CA5D819C-3088-4CE2-9C14-E3F686258FC3}" sibTransId="{EB436034-348B-4318-9617-0969A6597820}"/>
    <dgm:cxn modelId="{79936D7B-9D43-4D2B-B4F1-364B3BCA724A}" srcId="{FB922525-ADEE-473C-A9DF-E499EFBD8FBE}" destId="{89A5868F-BC7D-4988-BEB2-EDD27F11C3E7}" srcOrd="5" destOrd="0" parTransId="{2F1A491D-5E73-4D9C-A919-07D8E4F091E1}" sibTransId="{968AB186-DEA8-4FCF-BA90-A340DA0F5D0D}"/>
    <dgm:cxn modelId="{72B03E68-4D65-4772-B9A7-9C37F3362431}" type="presParOf" srcId="{D042F3EC-8ADC-4B27-BEBB-C14D59B1D07A}" destId="{A837208C-A904-4F6D-8209-B6BD96EFB2E6}" srcOrd="0" destOrd="0" presId="urn:microsoft.com/office/officeart/2005/8/layout/vList6"/>
    <dgm:cxn modelId="{8EDE79B5-53D3-4BF5-8F9E-07BF9E530471}" type="presParOf" srcId="{A837208C-A904-4F6D-8209-B6BD96EFB2E6}" destId="{E1C243A4-327A-46D0-A6A6-7AA60D82BFCA}" srcOrd="0" destOrd="0" presId="urn:microsoft.com/office/officeart/2005/8/layout/vList6"/>
    <dgm:cxn modelId="{73F68491-7E06-492C-8022-92774885815C}" type="presParOf" srcId="{A837208C-A904-4F6D-8209-B6BD96EFB2E6}" destId="{3C896CCF-588A-4AF5-A91A-09AFD9D1D104}" srcOrd="1" destOrd="0" presId="urn:microsoft.com/office/officeart/2005/8/layout/vList6"/>
    <dgm:cxn modelId="{3CF98DCB-2954-46AD-96E8-A7A0EE75F251}" type="presParOf" srcId="{D042F3EC-8ADC-4B27-BEBB-C14D59B1D07A}" destId="{CACCB87F-6C05-4334-BE62-0E09B623378B}" srcOrd="1" destOrd="0" presId="urn:microsoft.com/office/officeart/2005/8/layout/vList6"/>
    <dgm:cxn modelId="{F6AA9BB3-625D-4133-B3BE-8BF9D9CD615D}" type="presParOf" srcId="{D042F3EC-8ADC-4B27-BEBB-C14D59B1D07A}" destId="{C9EBE7BD-9B26-4540-8600-9A3B98ADF1EE}" srcOrd="2" destOrd="0" presId="urn:microsoft.com/office/officeart/2005/8/layout/vList6"/>
    <dgm:cxn modelId="{6CACBF98-388C-4025-B9E1-06811153A463}" type="presParOf" srcId="{C9EBE7BD-9B26-4540-8600-9A3B98ADF1EE}" destId="{604EDC5F-D577-45AE-A408-07E8BC3494FA}" srcOrd="0" destOrd="0" presId="urn:microsoft.com/office/officeart/2005/8/layout/vList6"/>
    <dgm:cxn modelId="{0C5CCD3A-0902-407A-A712-36A72F298C75}" type="presParOf" srcId="{C9EBE7BD-9B26-4540-8600-9A3B98ADF1EE}" destId="{0C6CB42C-A846-4AD2-9ED6-AB476C078BD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0FA710-3C70-4B76-A326-8C7B086F794B}" type="doc">
      <dgm:prSet loTypeId="urn:microsoft.com/office/officeart/2008/layout/LinedList" loCatId="list" qsTypeId="urn:microsoft.com/office/officeart/2005/8/quickstyle/simple1" qsCatId="simple" csTypeId="urn:microsoft.com/office/officeart/2005/8/colors/accent1_3" csCatId="accent1" phldr="1"/>
      <dgm:spPr/>
      <dgm:t>
        <a:bodyPr/>
        <a:lstStyle/>
        <a:p>
          <a:endParaRPr lang="es-CL"/>
        </a:p>
      </dgm:t>
    </dgm:pt>
    <dgm:pt modelId="{E881EDF6-C2D8-4AAF-8764-DDFA91787F78}">
      <dgm:prSet phldrT="[Texto]" phldr="1"/>
      <dgm:spPr/>
      <dgm:t>
        <a:bodyPr/>
        <a:lstStyle/>
        <a:p>
          <a:endParaRPr lang="es-CL" dirty="0"/>
        </a:p>
      </dgm:t>
    </dgm:pt>
    <dgm:pt modelId="{DB2976CA-857D-4967-B2B9-04BCFFC46B13}" type="parTrans" cxnId="{224F1205-6FE1-4752-AABB-5F7DCDAC92AA}">
      <dgm:prSet/>
      <dgm:spPr/>
      <dgm:t>
        <a:bodyPr/>
        <a:lstStyle/>
        <a:p>
          <a:endParaRPr lang="es-CL"/>
        </a:p>
      </dgm:t>
    </dgm:pt>
    <dgm:pt modelId="{213447E0-888F-4117-817A-3E2BB0C76684}" type="sibTrans" cxnId="{224F1205-6FE1-4752-AABB-5F7DCDAC92AA}">
      <dgm:prSet/>
      <dgm:spPr/>
      <dgm:t>
        <a:bodyPr/>
        <a:lstStyle/>
        <a:p>
          <a:endParaRPr lang="es-CL"/>
        </a:p>
      </dgm:t>
    </dgm:pt>
    <dgm:pt modelId="{C31258B8-92B8-4993-8621-34BFA53CB2A2}">
      <dgm:prSet phldrT="[Texto]"/>
      <dgm:spPr/>
      <dgm:t>
        <a:bodyPr/>
        <a:lstStyle/>
        <a:p>
          <a:r>
            <a:rPr lang="es-CL" dirty="0"/>
            <a:t>Térmicas</a:t>
          </a:r>
        </a:p>
      </dgm:t>
    </dgm:pt>
    <dgm:pt modelId="{39F6F0EC-D61E-4BCE-BA0A-999AECEE4699}" type="parTrans" cxnId="{5E571BA7-BDF9-4F7B-BE80-584A05BBEA9C}">
      <dgm:prSet/>
      <dgm:spPr/>
      <dgm:t>
        <a:bodyPr/>
        <a:lstStyle/>
        <a:p>
          <a:endParaRPr lang="es-CL"/>
        </a:p>
      </dgm:t>
    </dgm:pt>
    <dgm:pt modelId="{BB8772BC-34E5-42E1-9D89-43507B3D7F5E}" type="sibTrans" cxnId="{5E571BA7-BDF9-4F7B-BE80-584A05BBEA9C}">
      <dgm:prSet/>
      <dgm:spPr/>
      <dgm:t>
        <a:bodyPr/>
        <a:lstStyle/>
        <a:p>
          <a:endParaRPr lang="es-CL"/>
        </a:p>
      </dgm:t>
    </dgm:pt>
    <dgm:pt modelId="{0C8040E5-5459-4828-AC6E-9B6ED6D3A04C}">
      <dgm:prSet phldrT="[Texto]"/>
      <dgm:spPr/>
      <dgm:t>
        <a:bodyPr/>
        <a:lstStyle/>
        <a:p>
          <a:r>
            <a:rPr lang="es-CL" dirty="0"/>
            <a:t>Químicas</a:t>
          </a:r>
        </a:p>
      </dgm:t>
    </dgm:pt>
    <dgm:pt modelId="{822C99AE-6F46-4E89-9095-24F4F9F8F4DE}" type="parTrans" cxnId="{B468F767-8712-4C18-87EA-B389104B96B0}">
      <dgm:prSet/>
      <dgm:spPr/>
      <dgm:t>
        <a:bodyPr/>
        <a:lstStyle/>
        <a:p>
          <a:endParaRPr lang="es-CL"/>
        </a:p>
      </dgm:t>
    </dgm:pt>
    <dgm:pt modelId="{1F4C0742-F24A-4684-986C-2583108976EB}" type="sibTrans" cxnId="{B468F767-8712-4C18-87EA-B389104B96B0}">
      <dgm:prSet/>
      <dgm:spPr/>
      <dgm:t>
        <a:bodyPr/>
        <a:lstStyle/>
        <a:p>
          <a:endParaRPr lang="es-CL"/>
        </a:p>
      </dgm:t>
    </dgm:pt>
    <dgm:pt modelId="{0194EDC2-0380-43D0-9974-DE10AF585714}">
      <dgm:prSet phldrT="[Texto]"/>
      <dgm:spPr/>
      <dgm:t>
        <a:bodyPr/>
        <a:lstStyle/>
        <a:p>
          <a:r>
            <a:rPr lang="es-CL" dirty="0"/>
            <a:t>Mecánicas</a:t>
          </a:r>
        </a:p>
      </dgm:t>
    </dgm:pt>
    <dgm:pt modelId="{F10F32B9-EE6D-4CFF-B66C-08FD2719E92A}" type="parTrans" cxnId="{34F76F7F-7474-4897-90D5-7DA973E035B7}">
      <dgm:prSet/>
      <dgm:spPr/>
      <dgm:t>
        <a:bodyPr/>
        <a:lstStyle/>
        <a:p>
          <a:endParaRPr lang="es-CL"/>
        </a:p>
      </dgm:t>
    </dgm:pt>
    <dgm:pt modelId="{410EBCC3-6E57-4695-A446-8FAD29685FD6}" type="sibTrans" cxnId="{34F76F7F-7474-4897-90D5-7DA973E035B7}">
      <dgm:prSet/>
      <dgm:spPr/>
      <dgm:t>
        <a:bodyPr/>
        <a:lstStyle/>
        <a:p>
          <a:endParaRPr lang="es-CL"/>
        </a:p>
      </dgm:t>
    </dgm:pt>
    <dgm:pt modelId="{72FFE4C2-B656-4289-B4D7-767E5D667879}" type="pres">
      <dgm:prSet presAssocID="{6E0FA710-3C70-4B76-A326-8C7B086F794B}" presName="vert0" presStyleCnt="0">
        <dgm:presLayoutVars>
          <dgm:dir/>
          <dgm:animOne val="branch"/>
          <dgm:animLvl val="lvl"/>
        </dgm:presLayoutVars>
      </dgm:prSet>
      <dgm:spPr/>
    </dgm:pt>
    <dgm:pt modelId="{C066F90D-9483-473B-8EEF-5CC80F33EC47}" type="pres">
      <dgm:prSet presAssocID="{E881EDF6-C2D8-4AAF-8764-DDFA91787F78}" presName="thickLine" presStyleLbl="alignNode1" presStyleIdx="0" presStyleCnt="1"/>
      <dgm:spPr/>
    </dgm:pt>
    <dgm:pt modelId="{69463E04-CE03-475F-BEC9-21C8AD212061}" type="pres">
      <dgm:prSet presAssocID="{E881EDF6-C2D8-4AAF-8764-DDFA91787F78}" presName="horz1" presStyleCnt="0"/>
      <dgm:spPr/>
    </dgm:pt>
    <dgm:pt modelId="{B471D489-249B-477D-9E80-95B67A7429FC}" type="pres">
      <dgm:prSet presAssocID="{E881EDF6-C2D8-4AAF-8764-DDFA91787F78}" presName="tx1" presStyleLbl="revTx" presStyleIdx="0" presStyleCnt="4"/>
      <dgm:spPr/>
    </dgm:pt>
    <dgm:pt modelId="{125283CB-6C19-4E8D-8CD9-D90C4A2D0631}" type="pres">
      <dgm:prSet presAssocID="{E881EDF6-C2D8-4AAF-8764-DDFA91787F78}" presName="vert1" presStyleCnt="0"/>
      <dgm:spPr/>
    </dgm:pt>
    <dgm:pt modelId="{8F99801C-2951-491D-9F6A-3F5DD8FFD3A5}" type="pres">
      <dgm:prSet presAssocID="{C31258B8-92B8-4993-8621-34BFA53CB2A2}" presName="vertSpace2a" presStyleCnt="0"/>
      <dgm:spPr/>
    </dgm:pt>
    <dgm:pt modelId="{7866CE46-BC57-4ABB-A47A-8603646D6489}" type="pres">
      <dgm:prSet presAssocID="{C31258B8-92B8-4993-8621-34BFA53CB2A2}" presName="horz2" presStyleCnt="0"/>
      <dgm:spPr/>
    </dgm:pt>
    <dgm:pt modelId="{01430721-989F-43A4-A704-A6065EE1D34F}" type="pres">
      <dgm:prSet presAssocID="{C31258B8-92B8-4993-8621-34BFA53CB2A2}" presName="horzSpace2" presStyleCnt="0"/>
      <dgm:spPr/>
    </dgm:pt>
    <dgm:pt modelId="{F82723A8-17CD-4628-AEC8-F194FE77C586}" type="pres">
      <dgm:prSet presAssocID="{C31258B8-92B8-4993-8621-34BFA53CB2A2}" presName="tx2" presStyleLbl="revTx" presStyleIdx="1" presStyleCnt="4"/>
      <dgm:spPr/>
    </dgm:pt>
    <dgm:pt modelId="{4039E2A3-0DAE-4D6D-9251-A492E3B35E18}" type="pres">
      <dgm:prSet presAssocID="{C31258B8-92B8-4993-8621-34BFA53CB2A2}" presName="vert2" presStyleCnt="0"/>
      <dgm:spPr/>
    </dgm:pt>
    <dgm:pt modelId="{9EEEA6A9-34DF-4495-9D70-921F19F81471}" type="pres">
      <dgm:prSet presAssocID="{C31258B8-92B8-4993-8621-34BFA53CB2A2}" presName="thinLine2b" presStyleLbl="callout" presStyleIdx="0" presStyleCnt="3"/>
      <dgm:spPr/>
    </dgm:pt>
    <dgm:pt modelId="{3CBBE0DD-E90B-4829-9B85-E3D59B7E4571}" type="pres">
      <dgm:prSet presAssocID="{C31258B8-92B8-4993-8621-34BFA53CB2A2}" presName="vertSpace2b" presStyleCnt="0"/>
      <dgm:spPr/>
    </dgm:pt>
    <dgm:pt modelId="{D92338F0-CE5A-4170-AAFB-E18BEC5D6A85}" type="pres">
      <dgm:prSet presAssocID="{0C8040E5-5459-4828-AC6E-9B6ED6D3A04C}" presName="horz2" presStyleCnt="0"/>
      <dgm:spPr/>
    </dgm:pt>
    <dgm:pt modelId="{08783415-E677-4318-B73E-B70CCED31BCC}" type="pres">
      <dgm:prSet presAssocID="{0C8040E5-5459-4828-AC6E-9B6ED6D3A04C}" presName="horzSpace2" presStyleCnt="0"/>
      <dgm:spPr/>
    </dgm:pt>
    <dgm:pt modelId="{CE1A79AB-2DFE-4863-BD90-BEDF62664B51}" type="pres">
      <dgm:prSet presAssocID="{0C8040E5-5459-4828-AC6E-9B6ED6D3A04C}" presName="tx2" presStyleLbl="revTx" presStyleIdx="2" presStyleCnt="4"/>
      <dgm:spPr/>
    </dgm:pt>
    <dgm:pt modelId="{F415FEBF-95D7-4B75-805E-432800B7E65E}" type="pres">
      <dgm:prSet presAssocID="{0C8040E5-5459-4828-AC6E-9B6ED6D3A04C}" presName="vert2" presStyleCnt="0"/>
      <dgm:spPr/>
    </dgm:pt>
    <dgm:pt modelId="{60033A3B-5D81-418B-A88A-D1FD9DBBD5A5}" type="pres">
      <dgm:prSet presAssocID="{0C8040E5-5459-4828-AC6E-9B6ED6D3A04C}" presName="thinLine2b" presStyleLbl="callout" presStyleIdx="1" presStyleCnt="3"/>
      <dgm:spPr/>
    </dgm:pt>
    <dgm:pt modelId="{C4D7F867-46F1-4921-A400-A811A08CA0B2}" type="pres">
      <dgm:prSet presAssocID="{0C8040E5-5459-4828-AC6E-9B6ED6D3A04C}" presName="vertSpace2b" presStyleCnt="0"/>
      <dgm:spPr/>
    </dgm:pt>
    <dgm:pt modelId="{2D7F6340-1452-40A3-B703-B480CB607381}" type="pres">
      <dgm:prSet presAssocID="{0194EDC2-0380-43D0-9974-DE10AF585714}" presName="horz2" presStyleCnt="0"/>
      <dgm:spPr/>
    </dgm:pt>
    <dgm:pt modelId="{705B013A-E123-4110-9652-808AD410E446}" type="pres">
      <dgm:prSet presAssocID="{0194EDC2-0380-43D0-9974-DE10AF585714}" presName="horzSpace2" presStyleCnt="0"/>
      <dgm:spPr/>
    </dgm:pt>
    <dgm:pt modelId="{9B4C84AD-84C0-4312-84E3-3D99A642E1B3}" type="pres">
      <dgm:prSet presAssocID="{0194EDC2-0380-43D0-9974-DE10AF585714}" presName="tx2" presStyleLbl="revTx" presStyleIdx="3" presStyleCnt="4"/>
      <dgm:spPr/>
    </dgm:pt>
    <dgm:pt modelId="{519049DA-462C-40D7-BCC6-3CAAD52B4B92}" type="pres">
      <dgm:prSet presAssocID="{0194EDC2-0380-43D0-9974-DE10AF585714}" presName="vert2" presStyleCnt="0"/>
      <dgm:spPr/>
    </dgm:pt>
    <dgm:pt modelId="{6BD48180-AEBE-4976-99FF-CE6E68B033FD}" type="pres">
      <dgm:prSet presAssocID="{0194EDC2-0380-43D0-9974-DE10AF585714}" presName="thinLine2b" presStyleLbl="callout" presStyleIdx="2" presStyleCnt="3"/>
      <dgm:spPr/>
    </dgm:pt>
    <dgm:pt modelId="{9A66722B-0601-4A6C-BA12-2778C3DB0A40}" type="pres">
      <dgm:prSet presAssocID="{0194EDC2-0380-43D0-9974-DE10AF585714}" presName="vertSpace2b" presStyleCnt="0"/>
      <dgm:spPr/>
    </dgm:pt>
  </dgm:ptLst>
  <dgm:cxnLst>
    <dgm:cxn modelId="{224F1205-6FE1-4752-AABB-5F7DCDAC92AA}" srcId="{6E0FA710-3C70-4B76-A326-8C7B086F794B}" destId="{E881EDF6-C2D8-4AAF-8764-DDFA91787F78}" srcOrd="0" destOrd="0" parTransId="{DB2976CA-857D-4967-B2B9-04BCFFC46B13}" sibTransId="{213447E0-888F-4117-817A-3E2BB0C76684}"/>
    <dgm:cxn modelId="{3200E313-CF8A-4E81-AC01-1ECC2BEB9A27}" type="presOf" srcId="{C31258B8-92B8-4993-8621-34BFA53CB2A2}" destId="{F82723A8-17CD-4628-AEC8-F194FE77C586}" srcOrd="0" destOrd="0" presId="urn:microsoft.com/office/officeart/2008/layout/LinedList"/>
    <dgm:cxn modelId="{0C92F741-FA57-474C-96DE-9FE2CF97467A}" type="presOf" srcId="{0C8040E5-5459-4828-AC6E-9B6ED6D3A04C}" destId="{CE1A79AB-2DFE-4863-BD90-BEDF62664B51}" srcOrd="0" destOrd="0" presId="urn:microsoft.com/office/officeart/2008/layout/LinedList"/>
    <dgm:cxn modelId="{B468F767-8712-4C18-87EA-B389104B96B0}" srcId="{E881EDF6-C2D8-4AAF-8764-DDFA91787F78}" destId="{0C8040E5-5459-4828-AC6E-9B6ED6D3A04C}" srcOrd="1" destOrd="0" parTransId="{822C99AE-6F46-4E89-9095-24F4F9F8F4DE}" sibTransId="{1F4C0742-F24A-4684-986C-2583108976EB}"/>
    <dgm:cxn modelId="{34F76F7F-7474-4897-90D5-7DA973E035B7}" srcId="{E881EDF6-C2D8-4AAF-8764-DDFA91787F78}" destId="{0194EDC2-0380-43D0-9974-DE10AF585714}" srcOrd="2" destOrd="0" parTransId="{F10F32B9-EE6D-4CFF-B66C-08FD2719E92A}" sibTransId="{410EBCC3-6E57-4695-A446-8FAD29685FD6}"/>
    <dgm:cxn modelId="{E446859E-C016-4DD1-8E93-CB3CE84246CE}" type="presOf" srcId="{6E0FA710-3C70-4B76-A326-8C7B086F794B}" destId="{72FFE4C2-B656-4289-B4D7-767E5D667879}" srcOrd="0" destOrd="0" presId="urn:microsoft.com/office/officeart/2008/layout/LinedList"/>
    <dgm:cxn modelId="{5E571BA7-BDF9-4F7B-BE80-584A05BBEA9C}" srcId="{E881EDF6-C2D8-4AAF-8764-DDFA91787F78}" destId="{C31258B8-92B8-4993-8621-34BFA53CB2A2}" srcOrd="0" destOrd="0" parTransId="{39F6F0EC-D61E-4BCE-BA0A-999AECEE4699}" sibTransId="{BB8772BC-34E5-42E1-9D89-43507B3D7F5E}"/>
    <dgm:cxn modelId="{58410BDB-0B9C-4AB1-B798-E3AE5B6FB4D0}" type="presOf" srcId="{E881EDF6-C2D8-4AAF-8764-DDFA91787F78}" destId="{B471D489-249B-477D-9E80-95B67A7429FC}" srcOrd="0" destOrd="0" presId="urn:microsoft.com/office/officeart/2008/layout/LinedList"/>
    <dgm:cxn modelId="{BF7F3DEC-C426-4511-A5E7-6F23EBD64CDE}" type="presOf" srcId="{0194EDC2-0380-43D0-9974-DE10AF585714}" destId="{9B4C84AD-84C0-4312-84E3-3D99A642E1B3}" srcOrd="0" destOrd="0" presId="urn:microsoft.com/office/officeart/2008/layout/LinedList"/>
    <dgm:cxn modelId="{EB83ED77-942C-43D4-9F65-2BC76D6BFF4B}" type="presParOf" srcId="{72FFE4C2-B656-4289-B4D7-767E5D667879}" destId="{C066F90D-9483-473B-8EEF-5CC80F33EC47}" srcOrd="0" destOrd="0" presId="urn:microsoft.com/office/officeart/2008/layout/LinedList"/>
    <dgm:cxn modelId="{6C17DAA8-C9FC-4F8E-8BBA-0489FE6F55BF}" type="presParOf" srcId="{72FFE4C2-B656-4289-B4D7-767E5D667879}" destId="{69463E04-CE03-475F-BEC9-21C8AD212061}" srcOrd="1" destOrd="0" presId="urn:microsoft.com/office/officeart/2008/layout/LinedList"/>
    <dgm:cxn modelId="{027207B8-A56A-4FE4-924B-A103AEC3CC84}" type="presParOf" srcId="{69463E04-CE03-475F-BEC9-21C8AD212061}" destId="{B471D489-249B-477D-9E80-95B67A7429FC}" srcOrd="0" destOrd="0" presId="urn:microsoft.com/office/officeart/2008/layout/LinedList"/>
    <dgm:cxn modelId="{C272970A-F806-4185-BDF4-04BF0B0211D6}" type="presParOf" srcId="{69463E04-CE03-475F-BEC9-21C8AD212061}" destId="{125283CB-6C19-4E8D-8CD9-D90C4A2D0631}" srcOrd="1" destOrd="0" presId="urn:microsoft.com/office/officeart/2008/layout/LinedList"/>
    <dgm:cxn modelId="{A20FFA8C-9F69-433C-A391-0029273E686C}" type="presParOf" srcId="{125283CB-6C19-4E8D-8CD9-D90C4A2D0631}" destId="{8F99801C-2951-491D-9F6A-3F5DD8FFD3A5}" srcOrd="0" destOrd="0" presId="urn:microsoft.com/office/officeart/2008/layout/LinedList"/>
    <dgm:cxn modelId="{7AEB9A61-7E08-4C74-82F6-6F4C039597A7}" type="presParOf" srcId="{125283CB-6C19-4E8D-8CD9-D90C4A2D0631}" destId="{7866CE46-BC57-4ABB-A47A-8603646D6489}" srcOrd="1" destOrd="0" presId="urn:microsoft.com/office/officeart/2008/layout/LinedList"/>
    <dgm:cxn modelId="{5DFA3931-C35F-4A39-BE46-4BBEC1283CD2}" type="presParOf" srcId="{7866CE46-BC57-4ABB-A47A-8603646D6489}" destId="{01430721-989F-43A4-A704-A6065EE1D34F}" srcOrd="0" destOrd="0" presId="urn:microsoft.com/office/officeart/2008/layout/LinedList"/>
    <dgm:cxn modelId="{57A3679A-6422-44BE-AD42-88657D48A02D}" type="presParOf" srcId="{7866CE46-BC57-4ABB-A47A-8603646D6489}" destId="{F82723A8-17CD-4628-AEC8-F194FE77C586}" srcOrd="1" destOrd="0" presId="urn:microsoft.com/office/officeart/2008/layout/LinedList"/>
    <dgm:cxn modelId="{318556DC-B621-4EAD-9807-CEEFAA343779}" type="presParOf" srcId="{7866CE46-BC57-4ABB-A47A-8603646D6489}" destId="{4039E2A3-0DAE-4D6D-9251-A492E3B35E18}" srcOrd="2" destOrd="0" presId="urn:microsoft.com/office/officeart/2008/layout/LinedList"/>
    <dgm:cxn modelId="{E2CBEDDC-769B-42AF-9A26-911FF65EF4E2}" type="presParOf" srcId="{125283CB-6C19-4E8D-8CD9-D90C4A2D0631}" destId="{9EEEA6A9-34DF-4495-9D70-921F19F81471}" srcOrd="2" destOrd="0" presId="urn:microsoft.com/office/officeart/2008/layout/LinedList"/>
    <dgm:cxn modelId="{A5D67C8C-604F-4FA7-8EEB-0786A95127D8}" type="presParOf" srcId="{125283CB-6C19-4E8D-8CD9-D90C4A2D0631}" destId="{3CBBE0DD-E90B-4829-9B85-E3D59B7E4571}" srcOrd="3" destOrd="0" presId="urn:microsoft.com/office/officeart/2008/layout/LinedList"/>
    <dgm:cxn modelId="{5DF8D008-F274-4AFE-A0A1-D3D3F7831C66}" type="presParOf" srcId="{125283CB-6C19-4E8D-8CD9-D90C4A2D0631}" destId="{D92338F0-CE5A-4170-AAFB-E18BEC5D6A85}" srcOrd="4" destOrd="0" presId="urn:microsoft.com/office/officeart/2008/layout/LinedList"/>
    <dgm:cxn modelId="{74561D76-8D82-44C7-A703-13FC340823BF}" type="presParOf" srcId="{D92338F0-CE5A-4170-AAFB-E18BEC5D6A85}" destId="{08783415-E677-4318-B73E-B70CCED31BCC}" srcOrd="0" destOrd="0" presId="urn:microsoft.com/office/officeart/2008/layout/LinedList"/>
    <dgm:cxn modelId="{56B31CC8-5784-4F05-AF16-D891D45644E5}" type="presParOf" srcId="{D92338F0-CE5A-4170-AAFB-E18BEC5D6A85}" destId="{CE1A79AB-2DFE-4863-BD90-BEDF62664B51}" srcOrd="1" destOrd="0" presId="urn:microsoft.com/office/officeart/2008/layout/LinedList"/>
    <dgm:cxn modelId="{919130FC-8C76-4CCE-8F9F-E0E3E8A7E163}" type="presParOf" srcId="{D92338F0-CE5A-4170-AAFB-E18BEC5D6A85}" destId="{F415FEBF-95D7-4B75-805E-432800B7E65E}" srcOrd="2" destOrd="0" presId="urn:microsoft.com/office/officeart/2008/layout/LinedList"/>
    <dgm:cxn modelId="{F4DBCBAD-4081-4874-8086-E45505147A07}" type="presParOf" srcId="{125283CB-6C19-4E8D-8CD9-D90C4A2D0631}" destId="{60033A3B-5D81-418B-A88A-D1FD9DBBD5A5}" srcOrd="5" destOrd="0" presId="urn:microsoft.com/office/officeart/2008/layout/LinedList"/>
    <dgm:cxn modelId="{E794C329-9F66-4468-91AF-C17DEC8056C6}" type="presParOf" srcId="{125283CB-6C19-4E8D-8CD9-D90C4A2D0631}" destId="{C4D7F867-46F1-4921-A400-A811A08CA0B2}" srcOrd="6" destOrd="0" presId="urn:microsoft.com/office/officeart/2008/layout/LinedList"/>
    <dgm:cxn modelId="{070F83A0-F81B-4AB4-B600-46FCE837F4D5}" type="presParOf" srcId="{125283CB-6C19-4E8D-8CD9-D90C4A2D0631}" destId="{2D7F6340-1452-40A3-B703-B480CB607381}" srcOrd="7" destOrd="0" presId="urn:microsoft.com/office/officeart/2008/layout/LinedList"/>
    <dgm:cxn modelId="{E12DF485-ED16-4C53-912C-9EDA7689113C}" type="presParOf" srcId="{2D7F6340-1452-40A3-B703-B480CB607381}" destId="{705B013A-E123-4110-9652-808AD410E446}" srcOrd="0" destOrd="0" presId="urn:microsoft.com/office/officeart/2008/layout/LinedList"/>
    <dgm:cxn modelId="{31BDE494-4399-41D4-8444-A9313D5A6DA7}" type="presParOf" srcId="{2D7F6340-1452-40A3-B703-B480CB607381}" destId="{9B4C84AD-84C0-4312-84E3-3D99A642E1B3}" srcOrd="1" destOrd="0" presId="urn:microsoft.com/office/officeart/2008/layout/LinedList"/>
    <dgm:cxn modelId="{D89FD422-9825-402C-82BD-63A3A675ECF1}" type="presParOf" srcId="{2D7F6340-1452-40A3-B703-B480CB607381}" destId="{519049DA-462C-40D7-BCC6-3CAAD52B4B92}" srcOrd="2" destOrd="0" presId="urn:microsoft.com/office/officeart/2008/layout/LinedList"/>
    <dgm:cxn modelId="{D28854DE-BCC5-40C5-ABC8-00CFB88BA457}" type="presParOf" srcId="{125283CB-6C19-4E8D-8CD9-D90C4A2D0631}" destId="{6BD48180-AEBE-4976-99FF-CE6E68B033FD}" srcOrd="8" destOrd="0" presId="urn:microsoft.com/office/officeart/2008/layout/LinedList"/>
    <dgm:cxn modelId="{FF2343AD-0260-49A2-A478-05A8B129E994}" type="presParOf" srcId="{125283CB-6C19-4E8D-8CD9-D90C4A2D0631}" destId="{9A66722B-0601-4A6C-BA12-2778C3DB0A40}"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3AD4E2-612E-4EEA-B8D9-ED11276CF563}" type="doc">
      <dgm:prSet loTypeId="urn:microsoft.com/office/officeart/2005/8/layout/cycle4" loCatId="matrix" qsTypeId="urn:microsoft.com/office/officeart/2005/8/quickstyle/simple1" qsCatId="simple" csTypeId="urn:microsoft.com/office/officeart/2005/8/colors/colorful2" csCatId="colorful" phldr="1"/>
      <dgm:spPr/>
      <dgm:t>
        <a:bodyPr/>
        <a:lstStyle/>
        <a:p>
          <a:endParaRPr lang="es-CL"/>
        </a:p>
      </dgm:t>
    </dgm:pt>
    <dgm:pt modelId="{CB302F1D-B3D7-4AB0-BEDB-9F47C69F95AC}">
      <dgm:prSet phldrT="[Texto]"/>
      <dgm:spPr/>
      <dgm:t>
        <a:bodyPr/>
        <a:lstStyle/>
        <a:p>
          <a:r>
            <a:rPr lang="es-CL" dirty="0"/>
            <a:t>Leyes</a:t>
          </a:r>
        </a:p>
      </dgm:t>
    </dgm:pt>
    <dgm:pt modelId="{930BF897-FA58-4632-9BDA-D089282352FD}" type="parTrans" cxnId="{DA81F653-F867-4B8F-997E-11C906BD52EA}">
      <dgm:prSet/>
      <dgm:spPr/>
      <dgm:t>
        <a:bodyPr/>
        <a:lstStyle/>
        <a:p>
          <a:endParaRPr lang="es-CL"/>
        </a:p>
      </dgm:t>
    </dgm:pt>
    <dgm:pt modelId="{21B015C1-357B-4DC7-A458-FB2B1FD14B06}" type="sibTrans" cxnId="{DA81F653-F867-4B8F-997E-11C906BD52EA}">
      <dgm:prSet/>
      <dgm:spPr/>
      <dgm:t>
        <a:bodyPr/>
        <a:lstStyle/>
        <a:p>
          <a:endParaRPr lang="es-CL"/>
        </a:p>
      </dgm:t>
    </dgm:pt>
    <dgm:pt modelId="{5D190C78-D645-49A0-A9A1-8FC5EAF397C4}">
      <dgm:prSet phldrT="[Texto]" custT="1"/>
      <dgm:spPr/>
      <dgm:t>
        <a:bodyPr/>
        <a:lstStyle/>
        <a:p>
          <a:r>
            <a:rPr lang="es-CL" sz="1200" dirty="0"/>
            <a:t>Temperatura</a:t>
          </a:r>
        </a:p>
      </dgm:t>
    </dgm:pt>
    <dgm:pt modelId="{1DFA6C93-AFD5-4E4C-BF9E-ED61AD6FB39B}" type="parTrans" cxnId="{5A800744-1EF1-4316-9A1E-6B6DDD0E87D6}">
      <dgm:prSet/>
      <dgm:spPr/>
      <dgm:t>
        <a:bodyPr/>
        <a:lstStyle/>
        <a:p>
          <a:endParaRPr lang="es-CL"/>
        </a:p>
      </dgm:t>
    </dgm:pt>
    <dgm:pt modelId="{CBEE2E77-157A-4118-A82A-A96F72B49FFF}" type="sibTrans" cxnId="{5A800744-1EF1-4316-9A1E-6B6DDD0E87D6}">
      <dgm:prSet/>
      <dgm:spPr/>
      <dgm:t>
        <a:bodyPr/>
        <a:lstStyle/>
        <a:p>
          <a:endParaRPr lang="es-CL"/>
        </a:p>
      </dgm:t>
    </dgm:pt>
    <dgm:pt modelId="{E835084D-D11F-4F45-8B96-630C223D1056}">
      <dgm:prSet phldrT="[Texto]"/>
      <dgm:spPr/>
      <dgm:t>
        <a:bodyPr/>
        <a:lstStyle/>
        <a:p>
          <a:r>
            <a:rPr lang="es-CL" dirty="0"/>
            <a:t>de</a:t>
          </a:r>
        </a:p>
      </dgm:t>
    </dgm:pt>
    <dgm:pt modelId="{E11B6F45-DCE2-4BAD-9F6B-1563094D34F2}" type="parTrans" cxnId="{AEF07199-36C8-4C3D-B97E-E11CE8802A4B}">
      <dgm:prSet/>
      <dgm:spPr/>
      <dgm:t>
        <a:bodyPr/>
        <a:lstStyle/>
        <a:p>
          <a:endParaRPr lang="es-CL"/>
        </a:p>
      </dgm:t>
    </dgm:pt>
    <dgm:pt modelId="{D33B69CC-E478-4C33-AE75-D0B8D09727A7}" type="sibTrans" cxnId="{AEF07199-36C8-4C3D-B97E-E11CE8802A4B}">
      <dgm:prSet/>
      <dgm:spPr/>
      <dgm:t>
        <a:bodyPr/>
        <a:lstStyle/>
        <a:p>
          <a:endParaRPr lang="es-CL"/>
        </a:p>
      </dgm:t>
    </dgm:pt>
    <dgm:pt modelId="{81DFE161-DF23-4BC8-9F7C-3281DF375BAC}">
      <dgm:prSet phldrT="[Texto]" custT="1"/>
      <dgm:spPr/>
      <dgm:t>
        <a:bodyPr/>
        <a:lstStyle/>
        <a:p>
          <a:r>
            <a:rPr lang="es-CL" sz="1600" dirty="0"/>
            <a:t>Presión</a:t>
          </a:r>
        </a:p>
      </dgm:t>
    </dgm:pt>
    <dgm:pt modelId="{C4A36E7B-D4D5-4CA3-8EBF-51E59FC0F460}" type="parTrans" cxnId="{99B90E47-A6B9-4B07-B092-BC9DFCEDC978}">
      <dgm:prSet/>
      <dgm:spPr/>
      <dgm:t>
        <a:bodyPr/>
        <a:lstStyle/>
        <a:p>
          <a:endParaRPr lang="es-CL"/>
        </a:p>
      </dgm:t>
    </dgm:pt>
    <dgm:pt modelId="{232CE710-55E5-4CCD-9C43-2224AEC2CAA8}" type="sibTrans" cxnId="{99B90E47-A6B9-4B07-B092-BC9DFCEDC978}">
      <dgm:prSet/>
      <dgm:spPr/>
      <dgm:t>
        <a:bodyPr/>
        <a:lstStyle/>
        <a:p>
          <a:endParaRPr lang="es-CL"/>
        </a:p>
      </dgm:t>
    </dgm:pt>
    <dgm:pt modelId="{D85A7822-4BBC-4596-BE89-59FF56A4D5BB}">
      <dgm:prSet phldrT="[Texto]"/>
      <dgm:spPr/>
      <dgm:t>
        <a:bodyPr/>
        <a:lstStyle/>
        <a:p>
          <a:r>
            <a:rPr lang="es-CL" dirty="0"/>
            <a:t>Gases</a:t>
          </a:r>
        </a:p>
      </dgm:t>
    </dgm:pt>
    <dgm:pt modelId="{5E6DD465-90E1-4040-8535-E96F1783BF78}" type="parTrans" cxnId="{7F144682-C413-4CCD-A21F-398BF70DCF07}">
      <dgm:prSet/>
      <dgm:spPr/>
      <dgm:t>
        <a:bodyPr/>
        <a:lstStyle/>
        <a:p>
          <a:endParaRPr lang="es-CL"/>
        </a:p>
      </dgm:t>
    </dgm:pt>
    <dgm:pt modelId="{9672F0C3-5353-4015-AD59-A1131BD95E86}" type="sibTrans" cxnId="{7F144682-C413-4CCD-A21F-398BF70DCF07}">
      <dgm:prSet/>
      <dgm:spPr/>
      <dgm:t>
        <a:bodyPr/>
        <a:lstStyle/>
        <a:p>
          <a:endParaRPr lang="es-CL"/>
        </a:p>
      </dgm:t>
    </dgm:pt>
    <dgm:pt modelId="{75C21E1A-022E-4993-8661-9E94B6D6B974}">
      <dgm:prSet phldrT="[Texto]" custT="1"/>
      <dgm:spPr/>
      <dgm:t>
        <a:bodyPr/>
        <a:lstStyle/>
        <a:p>
          <a:pPr algn="just"/>
          <a:r>
            <a:rPr lang="es-CL" sz="1100" dirty="0"/>
            <a:t>Cantidad de gases expresados en moles</a:t>
          </a:r>
        </a:p>
      </dgm:t>
    </dgm:pt>
    <dgm:pt modelId="{42FBE796-5907-48F7-AE6B-8C88CDEC046A}" type="parTrans" cxnId="{3E185F08-6617-494B-97E6-0C33FD7900B0}">
      <dgm:prSet/>
      <dgm:spPr/>
      <dgm:t>
        <a:bodyPr/>
        <a:lstStyle/>
        <a:p>
          <a:endParaRPr lang="es-CL"/>
        </a:p>
      </dgm:t>
    </dgm:pt>
    <dgm:pt modelId="{286311B8-C01E-4D1C-BA88-9E3EA15BA007}" type="sibTrans" cxnId="{3E185F08-6617-494B-97E6-0C33FD7900B0}">
      <dgm:prSet/>
      <dgm:spPr/>
      <dgm:t>
        <a:bodyPr/>
        <a:lstStyle/>
        <a:p>
          <a:endParaRPr lang="es-CL"/>
        </a:p>
      </dgm:t>
    </dgm:pt>
    <dgm:pt modelId="{B1D2C76A-09A7-4875-8A10-E339105552B3}">
      <dgm:prSet phldrT="[Texto]"/>
      <dgm:spPr/>
      <dgm:t>
        <a:bodyPr/>
        <a:lstStyle/>
        <a:p>
          <a:r>
            <a:rPr lang="es-CL" dirty="0"/>
            <a:t>Los </a:t>
          </a:r>
        </a:p>
      </dgm:t>
    </dgm:pt>
    <dgm:pt modelId="{0500A3DA-AA8F-4B3A-8880-F7A5754575B5}" type="parTrans" cxnId="{1EEF61C1-80DA-4667-8C86-1A892D4329BA}">
      <dgm:prSet/>
      <dgm:spPr/>
      <dgm:t>
        <a:bodyPr/>
        <a:lstStyle/>
        <a:p>
          <a:endParaRPr lang="es-CL"/>
        </a:p>
      </dgm:t>
    </dgm:pt>
    <dgm:pt modelId="{DDA0CC42-7C45-4788-BCF7-DC8857242717}" type="sibTrans" cxnId="{1EEF61C1-80DA-4667-8C86-1A892D4329BA}">
      <dgm:prSet/>
      <dgm:spPr/>
      <dgm:t>
        <a:bodyPr/>
        <a:lstStyle/>
        <a:p>
          <a:endParaRPr lang="es-CL"/>
        </a:p>
      </dgm:t>
    </dgm:pt>
    <dgm:pt modelId="{27CDFDFD-007A-437E-B8B8-964277A9E1B3}">
      <dgm:prSet phldrT="[Texto]" custT="1"/>
      <dgm:spPr/>
      <dgm:t>
        <a:bodyPr/>
        <a:lstStyle/>
        <a:p>
          <a:r>
            <a:rPr lang="es-CL" sz="1200" dirty="0"/>
            <a:t>volumen</a:t>
          </a:r>
        </a:p>
      </dgm:t>
    </dgm:pt>
    <dgm:pt modelId="{6AEBEAF0-BBFE-4905-B94B-0B23B314AEED}" type="parTrans" cxnId="{862E0D1F-C368-4AC7-869D-C4C07FBFC4D5}">
      <dgm:prSet/>
      <dgm:spPr/>
      <dgm:t>
        <a:bodyPr/>
        <a:lstStyle/>
        <a:p>
          <a:endParaRPr lang="es-CL"/>
        </a:p>
      </dgm:t>
    </dgm:pt>
    <dgm:pt modelId="{B0CEF63A-C180-4CD7-B2A0-1B354A890463}" type="sibTrans" cxnId="{862E0D1F-C368-4AC7-869D-C4C07FBFC4D5}">
      <dgm:prSet/>
      <dgm:spPr/>
      <dgm:t>
        <a:bodyPr/>
        <a:lstStyle/>
        <a:p>
          <a:endParaRPr lang="es-CL"/>
        </a:p>
      </dgm:t>
    </dgm:pt>
    <dgm:pt modelId="{5017A6C9-482F-4731-A40E-FA0AE4300220}" type="pres">
      <dgm:prSet presAssocID="{783AD4E2-612E-4EEA-B8D9-ED11276CF563}" presName="cycleMatrixDiagram" presStyleCnt="0">
        <dgm:presLayoutVars>
          <dgm:chMax val="1"/>
          <dgm:dir/>
          <dgm:animLvl val="lvl"/>
          <dgm:resizeHandles val="exact"/>
        </dgm:presLayoutVars>
      </dgm:prSet>
      <dgm:spPr/>
    </dgm:pt>
    <dgm:pt modelId="{2F435F34-C200-48BE-9CC0-8768ECDF1D69}" type="pres">
      <dgm:prSet presAssocID="{783AD4E2-612E-4EEA-B8D9-ED11276CF563}" presName="children" presStyleCnt="0"/>
      <dgm:spPr/>
    </dgm:pt>
    <dgm:pt modelId="{6B70BE55-77EF-4C0E-9CB5-4B25CC14F713}" type="pres">
      <dgm:prSet presAssocID="{783AD4E2-612E-4EEA-B8D9-ED11276CF563}" presName="child1group" presStyleCnt="0"/>
      <dgm:spPr/>
    </dgm:pt>
    <dgm:pt modelId="{81690F29-02E4-4BB5-A702-EED5647A8072}" type="pres">
      <dgm:prSet presAssocID="{783AD4E2-612E-4EEA-B8D9-ED11276CF563}" presName="child1" presStyleLbl="bgAcc1" presStyleIdx="0" presStyleCnt="4" custScaleX="145615"/>
      <dgm:spPr/>
    </dgm:pt>
    <dgm:pt modelId="{FCB68549-6AB7-44E3-98C7-2EBE51036F97}" type="pres">
      <dgm:prSet presAssocID="{783AD4E2-612E-4EEA-B8D9-ED11276CF563}" presName="child1Text" presStyleLbl="bgAcc1" presStyleIdx="0" presStyleCnt="4">
        <dgm:presLayoutVars>
          <dgm:bulletEnabled val="1"/>
        </dgm:presLayoutVars>
      </dgm:prSet>
      <dgm:spPr/>
    </dgm:pt>
    <dgm:pt modelId="{1B093720-D12D-4576-8F81-CD5574B41002}" type="pres">
      <dgm:prSet presAssocID="{783AD4E2-612E-4EEA-B8D9-ED11276CF563}" presName="child2group" presStyleCnt="0"/>
      <dgm:spPr/>
    </dgm:pt>
    <dgm:pt modelId="{B4CCCFDE-E8AD-4547-9FF6-171AF87907DE}" type="pres">
      <dgm:prSet presAssocID="{783AD4E2-612E-4EEA-B8D9-ED11276CF563}" presName="child2" presStyleLbl="bgAcc1" presStyleIdx="1" presStyleCnt="4" custScaleX="122492"/>
      <dgm:spPr/>
    </dgm:pt>
    <dgm:pt modelId="{01FD625B-C1FE-4959-9271-B6A506F3BEAE}" type="pres">
      <dgm:prSet presAssocID="{783AD4E2-612E-4EEA-B8D9-ED11276CF563}" presName="child2Text" presStyleLbl="bgAcc1" presStyleIdx="1" presStyleCnt="4">
        <dgm:presLayoutVars>
          <dgm:bulletEnabled val="1"/>
        </dgm:presLayoutVars>
      </dgm:prSet>
      <dgm:spPr/>
    </dgm:pt>
    <dgm:pt modelId="{B0311426-F380-4AFE-945E-09B3B8F4F826}" type="pres">
      <dgm:prSet presAssocID="{783AD4E2-612E-4EEA-B8D9-ED11276CF563}" presName="child3group" presStyleCnt="0"/>
      <dgm:spPr/>
    </dgm:pt>
    <dgm:pt modelId="{3A62144E-13D4-480C-B437-882CF8AB3FB6}" type="pres">
      <dgm:prSet presAssocID="{783AD4E2-612E-4EEA-B8D9-ED11276CF563}" presName="child3" presStyleLbl="bgAcc1" presStyleIdx="2" presStyleCnt="4" custScaleX="125845"/>
      <dgm:spPr/>
    </dgm:pt>
    <dgm:pt modelId="{67D2A8BB-034F-4A6B-8CEF-4A718230B00C}" type="pres">
      <dgm:prSet presAssocID="{783AD4E2-612E-4EEA-B8D9-ED11276CF563}" presName="child3Text" presStyleLbl="bgAcc1" presStyleIdx="2" presStyleCnt="4">
        <dgm:presLayoutVars>
          <dgm:bulletEnabled val="1"/>
        </dgm:presLayoutVars>
      </dgm:prSet>
      <dgm:spPr/>
    </dgm:pt>
    <dgm:pt modelId="{AAE0B734-8CDF-4D1B-A71C-916F67EAD6EE}" type="pres">
      <dgm:prSet presAssocID="{783AD4E2-612E-4EEA-B8D9-ED11276CF563}" presName="child4group" presStyleCnt="0"/>
      <dgm:spPr/>
    </dgm:pt>
    <dgm:pt modelId="{D48DACCA-1CC1-430A-BD6A-05B942AA4A88}" type="pres">
      <dgm:prSet presAssocID="{783AD4E2-612E-4EEA-B8D9-ED11276CF563}" presName="child4" presStyleLbl="bgAcc1" presStyleIdx="3" presStyleCnt="4" custScaleX="135999"/>
      <dgm:spPr/>
    </dgm:pt>
    <dgm:pt modelId="{EA6E1FBC-9FCB-4CEC-8279-283DC78038B9}" type="pres">
      <dgm:prSet presAssocID="{783AD4E2-612E-4EEA-B8D9-ED11276CF563}" presName="child4Text" presStyleLbl="bgAcc1" presStyleIdx="3" presStyleCnt="4">
        <dgm:presLayoutVars>
          <dgm:bulletEnabled val="1"/>
        </dgm:presLayoutVars>
      </dgm:prSet>
      <dgm:spPr/>
    </dgm:pt>
    <dgm:pt modelId="{2359C21D-3BFB-4C09-BF78-4202618CAA36}" type="pres">
      <dgm:prSet presAssocID="{783AD4E2-612E-4EEA-B8D9-ED11276CF563}" presName="childPlaceholder" presStyleCnt="0"/>
      <dgm:spPr/>
    </dgm:pt>
    <dgm:pt modelId="{D2D7DADC-2F22-4EF8-BB4A-CBABAF3BEBE6}" type="pres">
      <dgm:prSet presAssocID="{783AD4E2-612E-4EEA-B8D9-ED11276CF563}" presName="circle" presStyleCnt="0"/>
      <dgm:spPr/>
    </dgm:pt>
    <dgm:pt modelId="{37BA813B-5598-44E6-9C3F-E1327F2430A3}" type="pres">
      <dgm:prSet presAssocID="{783AD4E2-612E-4EEA-B8D9-ED11276CF563}" presName="quadrant1" presStyleLbl="node1" presStyleIdx="0" presStyleCnt="4">
        <dgm:presLayoutVars>
          <dgm:chMax val="1"/>
          <dgm:bulletEnabled val="1"/>
        </dgm:presLayoutVars>
      </dgm:prSet>
      <dgm:spPr/>
    </dgm:pt>
    <dgm:pt modelId="{B41C4676-D16B-4894-AB78-54198B39CE8C}" type="pres">
      <dgm:prSet presAssocID="{783AD4E2-612E-4EEA-B8D9-ED11276CF563}" presName="quadrant2" presStyleLbl="node1" presStyleIdx="1" presStyleCnt="4">
        <dgm:presLayoutVars>
          <dgm:chMax val="1"/>
          <dgm:bulletEnabled val="1"/>
        </dgm:presLayoutVars>
      </dgm:prSet>
      <dgm:spPr/>
    </dgm:pt>
    <dgm:pt modelId="{1E1F5FFC-0F83-42B6-A1C8-2E5E7990444F}" type="pres">
      <dgm:prSet presAssocID="{783AD4E2-612E-4EEA-B8D9-ED11276CF563}" presName="quadrant3" presStyleLbl="node1" presStyleIdx="2" presStyleCnt="4">
        <dgm:presLayoutVars>
          <dgm:chMax val="1"/>
          <dgm:bulletEnabled val="1"/>
        </dgm:presLayoutVars>
      </dgm:prSet>
      <dgm:spPr/>
    </dgm:pt>
    <dgm:pt modelId="{7821C923-5D9E-4056-ACA2-63DF68B2F9E9}" type="pres">
      <dgm:prSet presAssocID="{783AD4E2-612E-4EEA-B8D9-ED11276CF563}" presName="quadrant4" presStyleLbl="node1" presStyleIdx="3" presStyleCnt="4">
        <dgm:presLayoutVars>
          <dgm:chMax val="1"/>
          <dgm:bulletEnabled val="1"/>
        </dgm:presLayoutVars>
      </dgm:prSet>
      <dgm:spPr/>
    </dgm:pt>
    <dgm:pt modelId="{594D6D6A-ACFC-43E1-BE44-2F41656DF07F}" type="pres">
      <dgm:prSet presAssocID="{783AD4E2-612E-4EEA-B8D9-ED11276CF563}" presName="quadrantPlaceholder" presStyleCnt="0"/>
      <dgm:spPr/>
    </dgm:pt>
    <dgm:pt modelId="{0FBED1A8-9FC0-45E4-BCC9-A20FD714AABB}" type="pres">
      <dgm:prSet presAssocID="{783AD4E2-612E-4EEA-B8D9-ED11276CF563}" presName="center1" presStyleLbl="fgShp" presStyleIdx="0" presStyleCnt="2"/>
      <dgm:spPr/>
    </dgm:pt>
    <dgm:pt modelId="{92EDAF57-7C16-49AF-A05B-276A8A34A27C}" type="pres">
      <dgm:prSet presAssocID="{783AD4E2-612E-4EEA-B8D9-ED11276CF563}" presName="center2" presStyleLbl="fgShp" presStyleIdx="1" presStyleCnt="2"/>
      <dgm:spPr/>
    </dgm:pt>
  </dgm:ptLst>
  <dgm:cxnLst>
    <dgm:cxn modelId="{3E185F08-6617-494B-97E6-0C33FD7900B0}" srcId="{D85A7822-4BBC-4596-BE89-59FF56A4D5BB}" destId="{75C21E1A-022E-4993-8661-9E94B6D6B974}" srcOrd="0" destOrd="0" parTransId="{42FBE796-5907-48F7-AE6B-8C88CDEC046A}" sibTransId="{286311B8-C01E-4D1C-BA88-9E3EA15BA007}"/>
    <dgm:cxn modelId="{862E0D1F-C368-4AC7-869D-C4C07FBFC4D5}" srcId="{B1D2C76A-09A7-4875-8A10-E339105552B3}" destId="{27CDFDFD-007A-437E-B8B8-964277A9E1B3}" srcOrd="0" destOrd="0" parTransId="{6AEBEAF0-BBFE-4905-B94B-0B23B314AEED}" sibTransId="{B0CEF63A-C180-4CD7-B2A0-1B354A890463}"/>
    <dgm:cxn modelId="{E249FC1F-563B-4757-B066-ED7D82FC41C9}" type="presOf" srcId="{CB302F1D-B3D7-4AB0-BEDB-9F47C69F95AC}" destId="{37BA813B-5598-44E6-9C3F-E1327F2430A3}" srcOrd="0" destOrd="0" presId="urn:microsoft.com/office/officeart/2005/8/layout/cycle4"/>
    <dgm:cxn modelId="{AE7BD836-B12E-4CE1-96DB-9176C057E45B}" type="presOf" srcId="{81DFE161-DF23-4BC8-9F7C-3281DF375BAC}" destId="{01FD625B-C1FE-4959-9271-B6A506F3BEAE}" srcOrd="1" destOrd="0" presId="urn:microsoft.com/office/officeart/2005/8/layout/cycle4"/>
    <dgm:cxn modelId="{1A384641-636D-4DC3-916D-A18CEDB9A5C3}" type="presOf" srcId="{27CDFDFD-007A-437E-B8B8-964277A9E1B3}" destId="{D48DACCA-1CC1-430A-BD6A-05B942AA4A88}" srcOrd="0" destOrd="0" presId="urn:microsoft.com/office/officeart/2005/8/layout/cycle4"/>
    <dgm:cxn modelId="{5A800744-1EF1-4316-9A1E-6B6DDD0E87D6}" srcId="{CB302F1D-B3D7-4AB0-BEDB-9F47C69F95AC}" destId="{5D190C78-D645-49A0-A9A1-8FC5EAF397C4}" srcOrd="0" destOrd="0" parTransId="{1DFA6C93-AFD5-4E4C-BF9E-ED61AD6FB39B}" sibTransId="{CBEE2E77-157A-4118-A82A-A96F72B49FFF}"/>
    <dgm:cxn modelId="{99B90E47-A6B9-4B07-B092-BC9DFCEDC978}" srcId="{E835084D-D11F-4F45-8B96-630C223D1056}" destId="{81DFE161-DF23-4BC8-9F7C-3281DF375BAC}" srcOrd="0" destOrd="0" parTransId="{C4A36E7B-D4D5-4CA3-8EBF-51E59FC0F460}" sibTransId="{232CE710-55E5-4CCD-9C43-2224AEC2CAA8}"/>
    <dgm:cxn modelId="{D745B64B-EA59-46D2-8EB7-F202F8CEF660}" type="presOf" srcId="{5D190C78-D645-49A0-A9A1-8FC5EAF397C4}" destId="{FCB68549-6AB7-44E3-98C7-2EBE51036F97}" srcOrd="1" destOrd="0" presId="urn:microsoft.com/office/officeart/2005/8/layout/cycle4"/>
    <dgm:cxn modelId="{DA81F653-F867-4B8F-997E-11C906BD52EA}" srcId="{783AD4E2-612E-4EEA-B8D9-ED11276CF563}" destId="{CB302F1D-B3D7-4AB0-BEDB-9F47C69F95AC}" srcOrd="0" destOrd="0" parTransId="{930BF897-FA58-4632-9BDA-D089282352FD}" sibTransId="{21B015C1-357B-4DC7-A458-FB2B1FD14B06}"/>
    <dgm:cxn modelId="{5BC08076-CD3C-46E0-B958-D444B7D206A0}" type="presOf" srcId="{D85A7822-4BBC-4596-BE89-59FF56A4D5BB}" destId="{1E1F5FFC-0F83-42B6-A1C8-2E5E7990444F}" srcOrd="0" destOrd="0" presId="urn:microsoft.com/office/officeart/2005/8/layout/cycle4"/>
    <dgm:cxn modelId="{013D3D5A-406E-412E-A485-88B7D58682E0}" type="presOf" srcId="{81DFE161-DF23-4BC8-9F7C-3281DF375BAC}" destId="{B4CCCFDE-E8AD-4547-9FF6-171AF87907DE}" srcOrd="0" destOrd="0" presId="urn:microsoft.com/office/officeart/2005/8/layout/cycle4"/>
    <dgm:cxn modelId="{78D52082-FBD7-4704-853C-43D676819B3D}" type="presOf" srcId="{E835084D-D11F-4F45-8B96-630C223D1056}" destId="{B41C4676-D16B-4894-AB78-54198B39CE8C}" srcOrd="0" destOrd="0" presId="urn:microsoft.com/office/officeart/2005/8/layout/cycle4"/>
    <dgm:cxn modelId="{7F144682-C413-4CCD-A21F-398BF70DCF07}" srcId="{783AD4E2-612E-4EEA-B8D9-ED11276CF563}" destId="{D85A7822-4BBC-4596-BE89-59FF56A4D5BB}" srcOrd="2" destOrd="0" parTransId="{5E6DD465-90E1-4040-8535-E96F1783BF78}" sibTransId="{9672F0C3-5353-4015-AD59-A1131BD95E86}"/>
    <dgm:cxn modelId="{55C14B8E-1B79-4822-9846-417FB3B7A3AC}" type="presOf" srcId="{75C21E1A-022E-4993-8661-9E94B6D6B974}" destId="{3A62144E-13D4-480C-B437-882CF8AB3FB6}" srcOrd="0" destOrd="0" presId="urn:microsoft.com/office/officeart/2005/8/layout/cycle4"/>
    <dgm:cxn modelId="{AEF07199-36C8-4C3D-B97E-E11CE8802A4B}" srcId="{783AD4E2-612E-4EEA-B8D9-ED11276CF563}" destId="{E835084D-D11F-4F45-8B96-630C223D1056}" srcOrd="1" destOrd="0" parTransId="{E11B6F45-DCE2-4BAD-9F6B-1563094D34F2}" sibTransId="{D33B69CC-E478-4C33-AE75-D0B8D09727A7}"/>
    <dgm:cxn modelId="{4B0D45BB-0262-43ED-914C-56A99A0074F2}" type="presOf" srcId="{783AD4E2-612E-4EEA-B8D9-ED11276CF563}" destId="{5017A6C9-482F-4731-A40E-FA0AE4300220}" srcOrd="0" destOrd="0" presId="urn:microsoft.com/office/officeart/2005/8/layout/cycle4"/>
    <dgm:cxn modelId="{52D077BE-F886-4123-B226-4E7771B1BE79}" type="presOf" srcId="{27CDFDFD-007A-437E-B8B8-964277A9E1B3}" destId="{EA6E1FBC-9FCB-4CEC-8279-283DC78038B9}" srcOrd="1" destOrd="0" presId="urn:microsoft.com/office/officeart/2005/8/layout/cycle4"/>
    <dgm:cxn modelId="{692B24C0-E01B-4126-9AA9-DC49381059BD}" type="presOf" srcId="{75C21E1A-022E-4993-8661-9E94B6D6B974}" destId="{67D2A8BB-034F-4A6B-8CEF-4A718230B00C}" srcOrd="1" destOrd="0" presId="urn:microsoft.com/office/officeart/2005/8/layout/cycle4"/>
    <dgm:cxn modelId="{1EEF61C1-80DA-4667-8C86-1A892D4329BA}" srcId="{783AD4E2-612E-4EEA-B8D9-ED11276CF563}" destId="{B1D2C76A-09A7-4875-8A10-E339105552B3}" srcOrd="3" destOrd="0" parTransId="{0500A3DA-AA8F-4B3A-8880-F7A5754575B5}" sibTransId="{DDA0CC42-7C45-4788-BCF7-DC8857242717}"/>
    <dgm:cxn modelId="{C68AC6C3-EE9D-482B-A954-BF7B6FDFB10C}" type="presOf" srcId="{5D190C78-D645-49A0-A9A1-8FC5EAF397C4}" destId="{81690F29-02E4-4BB5-A702-EED5647A8072}" srcOrd="0" destOrd="0" presId="urn:microsoft.com/office/officeart/2005/8/layout/cycle4"/>
    <dgm:cxn modelId="{AB7703E5-801C-4509-B36C-663E0AD02FAF}" type="presOf" srcId="{B1D2C76A-09A7-4875-8A10-E339105552B3}" destId="{7821C923-5D9E-4056-ACA2-63DF68B2F9E9}" srcOrd="0" destOrd="0" presId="urn:microsoft.com/office/officeart/2005/8/layout/cycle4"/>
    <dgm:cxn modelId="{BC33F54A-BAF7-4598-9A29-5282DC49C952}" type="presParOf" srcId="{5017A6C9-482F-4731-A40E-FA0AE4300220}" destId="{2F435F34-C200-48BE-9CC0-8768ECDF1D69}" srcOrd="0" destOrd="0" presId="urn:microsoft.com/office/officeart/2005/8/layout/cycle4"/>
    <dgm:cxn modelId="{6E89B83D-DF29-4083-BF52-50DD7E327C98}" type="presParOf" srcId="{2F435F34-C200-48BE-9CC0-8768ECDF1D69}" destId="{6B70BE55-77EF-4C0E-9CB5-4B25CC14F713}" srcOrd="0" destOrd="0" presId="urn:microsoft.com/office/officeart/2005/8/layout/cycle4"/>
    <dgm:cxn modelId="{89B61CD5-CF8D-4F44-AF3B-306F8895F41C}" type="presParOf" srcId="{6B70BE55-77EF-4C0E-9CB5-4B25CC14F713}" destId="{81690F29-02E4-4BB5-A702-EED5647A8072}" srcOrd="0" destOrd="0" presId="urn:microsoft.com/office/officeart/2005/8/layout/cycle4"/>
    <dgm:cxn modelId="{6ED24FF4-602C-47F6-96BB-7DA153D5AAE1}" type="presParOf" srcId="{6B70BE55-77EF-4C0E-9CB5-4B25CC14F713}" destId="{FCB68549-6AB7-44E3-98C7-2EBE51036F97}" srcOrd="1" destOrd="0" presId="urn:microsoft.com/office/officeart/2005/8/layout/cycle4"/>
    <dgm:cxn modelId="{3EF73B20-B5DF-49CC-A41A-28F1F1BAD9AD}" type="presParOf" srcId="{2F435F34-C200-48BE-9CC0-8768ECDF1D69}" destId="{1B093720-D12D-4576-8F81-CD5574B41002}" srcOrd="1" destOrd="0" presId="urn:microsoft.com/office/officeart/2005/8/layout/cycle4"/>
    <dgm:cxn modelId="{90E21A1A-F0AB-4B13-932D-DC726EB7670A}" type="presParOf" srcId="{1B093720-D12D-4576-8F81-CD5574B41002}" destId="{B4CCCFDE-E8AD-4547-9FF6-171AF87907DE}" srcOrd="0" destOrd="0" presId="urn:microsoft.com/office/officeart/2005/8/layout/cycle4"/>
    <dgm:cxn modelId="{AD0112E7-4B28-4C00-8BD4-E08485AF9524}" type="presParOf" srcId="{1B093720-D12D-4576-8F81-CD5574B41002}" destId="{01FD625B-C1FE-4959-9271-B6A506F3BEAE}" srcOrd="1" destOrd="0" presId="urn:microsoft.com/office/officeart/2005/8/layout/cycle4"/>
    <dgm:cxn modelId="{8099722B-929D-4A0E-988A-D6F5350A44C5}" type="presParOf" srcId="{2F435F34-C200-48BE-9CC0-8768ECDF1D69}" destId="{B0311426-F380-4AFE-945E-09B3B8F4F826}" srcOrd="2" destOrd="0" presId="urn:microsoft.com/office/officeart/2005/8/layout/cycle4"/>
    <dgm:cxn modelId="{C3625BBC-199E-4AFD-9222-88C16D25ACA8}" type="presParOf" srcId="{B0311426-F380-4AFE-945E-09B3B8F4F826}" destId="{3A62144E-13D4-480C-B437-882CF8AB3FB6}" srcOrd="0" destOrd="0" presId="urn:microsoft.com/office/officeart/2005/8/layout/cycle4"/>
    <dgm:cxn modelId="{B0194750-23DD-4AE8-AFC7-C9B80237CDFF}" type="presParOf" srcId="{B0311426-F380-4AFE-945E-09B3B8F4F826}" destId="{67D2A8BB-034F-4A6B-8CEF-4A718230B00C}" srcOrd="1" destOrd="0" presId="urn:microsoft.com/office/officeart/2005/8/layout/cycle4"/>
    <dgm:cxn modelId="{02633307-F5FF-48D5-AD71-A61D58A5D766}" type="presParOf" srcId="{2F435F34-C200-48BE-9CC0-8768ECDF1D69}" destId="{AAE0B734-8CDF-4D1B-A71C-916F67EAD6EE}" srcOrd="3" destOrd="0" presId="urn:microsoft.com/office/officeart/2005/8/layout/cycle4"/>
    <dgm:cxn modelId="{DD90F9B6-2D34-458B-BF0A-0AB42002E9BD}" type="presParOf" srcId="{AAE0B734-8CDF-4D1B-A71C-916F67EAD6EE}" destId="{D48DACCA-1CC1-430A-BD6A-05B942AA4A88}" srcOrd="0" destOrd="0" presId="urn:microsoft.com/office/officeart/2005/8/layout/cycle4"/>
    <dgm:cxn modelId="{FFFE37D4-18C2-4983-99FC-DA91CE3F22BF}" type="presParOf" srcId="{AAE0B734-8CDF-4D1B-A71C-916F67EAD6EE}" destId="{EA6E1FBC-9FCB-4CEC-8279-283DC78038B9}" srcOrd="1" destOrd="0" presId="urn:microsoft.com/office/officeart/2005/8/layout/cycle4"/>
    <dgm:cxn modelId="{82910CE8-A3AF-4E55-A6D7-51F7A55E5CE1}" type="presParOf" srcId="{2F435F34-C200-48BE-9CC0-8768ECDF1D69}" destId="{2359C21D-3BFB-4C09-BF78-4202618CAA36}" srcOrd="4" destOrd="0" presId="urn:microsoft.com/office/officeart/2005/8/layout/cycle4"/>
    <dgm:cxn modelId="{C415A19C-873E-42F6-8F62-610E4EC6681F}" type="presParOf" srcId="{5017A6C9-482F-4731-A40E-FA0AE4300220}" destId="{D2D7DADC-2F22-4EF8-BB4A-CBABAF3BEBE6}" srcOrd="1" destOrd="0" presId="urn:microsoft.com/office/officeart/2005/8/layout/cycle4"/>
    <dgm:cxn modelId="{1A09E7C9-B547-4D16-B0E2-72C1199C21BF}" type="presParOf" srcId="{D2D7DADC-2F22-4EF8-BB4A-CBABAF3BEBE6}" destId="{37BA813B-5598-44E6-9C3F-E1327F2430A3}" srcOrd="0" destOrd="0" presId="urn:microsoft.com/office/officeart/2005/8/layout/cycle4"/>
    <dgm:cxn modelId="{6543078D-F683-4A69-94DF-62468509B9C9}" type="presParOf" srcId="{D2D7DADC-2F22-4EF8-BB4A-CBABAF3BEBE6}" destId="{B41C4676-D16B-4894-AB78-54198B39CE8C}" srcOrd="1" destOrd="0" presId="urn:microsoft.com/office/officeart/2005/8/layout/cycle4"/>
    <dgm:cxn modelId="{3979FCA5-80AD-42D0-84F6-AAFC2614D3D9}" type="presParOf" srcId="{D2D7DADC-2F22-4EF8-BB4A-CBABAF3BEBE6}" destId="{1E1F5FFC-0F83-42B6-A1C8-2E5E7990444F}" srcOrd="2" destOrd="0" presId="urn:microsoft.com/office/officeart/2005/8/layout/cycle4"/>
    <dgm:cxn modelId="{111900C6-E587-48A1-8ABC-D7DC5CB14898}" type="presParOf" srcId="{D2D7DADC-2F22-4EF8-BB4A-CBABAF3BEBE6}" destId="{7821C923-5D9E-4056-ACA2-63DF68B2F9E9}" srcOrd="3" destOrd="0" presId="urn:microsoft.com/office/officeart/2005/8/layout/cycle4"/>
    <dgm:cxn modelId="{9B1CB9EF-6F2F-436C-B4F1-4EED5D6C1F3E}" type="presParOf" srcId="{D2D7DADC-2F22-4EF8-BB4A-CBABAF3BEBE6}" destId="{594D6D6A-ACFC-43E1-BE44-2F41656DF07F}" srcOrd="4" destOrd="0" presId="urn:microsoft.com/office/officeart/2005/8/layout/cycle4"/>
    <dgm:cxn modelId="{B8BAE507-F4F5-445D-A5F1-CDB1F24CB95C}" type="presParOf" srcId="{5017A6C9-482F-4731-A40E-FA0AE4300220}" destId="{0FBED1A8-9FC0-45E4-BCC9-A20FD714AABB}" srcOrd="2" destOrd="0" presId="urn:microsoft.com/office/officeart/2005/8/layout/cycle4"/>
    <dgm:cxn modelId="{34FCC739-88EB-413C-B260-0B3C280EC963}" type="presParOf" srcId="{5017A6C9-482F-4731-A40E-FA0AE4300220}" destId="{92EDAF57-7C16-49AF-A05B-276A8A34A27C}"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83AD4E2-612E-4EEA-B8D9-ED11276CF563}" type="doc">
      <dgm:prSet loTypeId="urn:microsoft.com/office/officeart/2005/8/layout/cycle4" loCatId="matrix" qsTypeId="urn:microsoft.com/office/officeart/2005/8/quickstyle/simple1" qsCatId="simple" csTypeId="urn:microsoft.com/office/officeart/2005/8/colors/colorful2" csCatId="colorful" phldr="1"/>
      <dgm:spPr/>
      <dgm:t>
        <a:bodyPr/>
        <a:lstStyle/>
        <a:p>
          <a:endParaRPr lang="es-CL"/>
        </a:p>
      </dgm:t>
    </dgm:pt>
    <dgm:pt modelId="{CB302F1D-B3D7-4AB0-BEDB-9F47C69F95AC}">
      <dgm:prSet phldrT="[Texto]"/>
      <dgm:spPr/>
      <dgm:t>
        <a:bodyPr/>
        <a:lstStyle/>
        <a:p>
          <a:r>
            <a:rPr lang="es-CL" dirty="0"/>
            <a:t>Leyes</a:t>
          </a:r>
        </a:p>
      </dgm:t>
    </dgm:pt>
    <dgm:pt modelId="{930BF897-FA58-4632-9BDA-D089282352FD}" type="parTrans" cxnId="{DA81F653-F867-4B8F-997E-11C906BD52EA}">
      <dgm:prSet/>
      <dgm:spPr/>
      <dgm:t>
        <a:bodyPr/>
        <a:lstStyle/>
        <a:p>
          <a:endParaRPr lang="es-CL"/>
        </a:p>
      </dgm:t>
    </dgm:pt>
    <dgm:pt modelId="{21B015C1-357B-4DC7-A458-FB2B1FD14B06}" type="sibTrans" cxnId="{DA81F653-F867-4B8F-997E-11C906BD52EA}">
      <dgm:prSet/>
      <dgm:spPr/>
      <dgm:t>
        <a:bodyPr/>
        <a:lstStyle/>
        <a:p>
          <a:endParaRPr lang="es-CL"/>
        </a:p>
      </dgm:t>
    </dgm:pt>
    <dgm:pt modelId="{5D190C78-D645-49A0-A9A1-8FC5EAF397C4}">
      <dgm:prSet phldrT="[Texto]" custT="1"/>
      <dgm:spPr/>
      <dgm:t>
        <a:bodyPr/>
        <a:lstStyle/>
        <a:p>
          <a:r>
            <a:rPr lang="es-CL" sz="1200" dirty="0"/>
            <a:t>Temperatura</a:t>
          </a:r>
        </a:p>
      </dgm:t>
    </dgm:pt>
    <dgm:pt modelId="{1DFA6C93-AFD5-4E4C-BF9E-ED61AD6FB39B}" type="parTrans" cxnId="{5A800744-1EF1-4316-9A1E-6B6DDD0E87D6}">
      <dgm:prSet/>
      <dgm:spPr/>
      <dgm:t>
        <a:bodyPr/>
        <a:lstStyle/>
        <a:p>
          <a:endParaRPr lang="es-CL"/>
        </a:p>
      </dgm:t>
    </dgm:pt>
    <dgm:pt modelId="{CBEE2E77-157A-4118-A82A-A96F72B49FFF}" type="sibTrans" cxnId="{5A800744-1EF1-4316-9A1E-6B6DDD0E87D6}">
      <dgm:prSet/>
      <dgm:spPr/>
      <dgm:t>
        <a:bodyPr/>
        <a:lstStyle/>
        <a:p>
          <a:endParaRPr lang="es-CL"/>
        </a:p>
      </dgm:t>
    </dgm:pt>
    <dgm:pt modelId="{E835084D-D11F-4F45-8B96-630C223D1056}">
      <dgm:prSet phldrT="[Texto]"/>
      <dgm:spPr/>
      <dgm:t>
        <a:bodyPr/>
        <a:lstStyle/>
        <a:p>
          <a:r>
            <a:rPr lang="es-CL" dirty="0"/>
            <a:t>de</a:t>
          </a:r>
        </a:p>
      </dgm:t>
    </dgm:pt>
    <dgm:pt modelId="{E11B6F45-DCE2-4BAD-9F6B-1563094D34F2}" type="parTrans" cxnId="{AEF07199-36C8-4C3D-B97E-E11CE8802A4B}">
      <dgm:prSet/>
      <dgm:spPr/>
      <dgm:t>
        <a:bodyPr/>
        <a:lstStyle/>
        <a:p>
          <a:endParaRPr lang="es-CL"/>
        </a:p>
      </dgm:t>
    </dgm:pt>
    <dgm:pt modelId="{D33B69CC-E478-4C33-AE75-D0B8D09727A7}" type="sibTrans" cxnId="{AEF07199-36C8-4C3D-B97E-E11CE8802A4B}">
      <dgm:prSet/>
      <dgm:spPr/>
      <dgm:t>
        <a:bodyPr/>
        <a:lstStyle/>
        <a:p>
          <a:endParaRPr lang="es-CL"/>
        </a:p>
      </dgm:t>
    </dgm:pt>
    <dgm:pt modelId="{81DFE161-DF23-4BC8-9F7C-3281DF375BAC}">
      <dgm:prSet phldrT="[Texto]" custT="1"/>
      <dgm:spPr/>
      <dgm:t>
        <a:bodyPr/>
        <a:lstStyle/>
        <a:p>
          <a:r>
            <a:rPr lang="es-CL" sz="1600" dirty="0"/>
            <a:t>Presión</a:t>
          </a:r>
        </a:p>
      </dgm:t>
    </dgm:pt>
    <dgm:pt modelId="{C4A36E7B-D4D5-4CA3-8EBF-51E59FC0F460}" type="parTrans" cxnId="{99B90E47-A6B9-4B07-B092-BC9DFCEDC978}">
      <dgm:prSet/>
      <dgm:spPr/>
      <dgm:t>
        <a:bodyPr/>
        <a:lstStyle/>
        <a:p>
          <a:endParaRPr lang="es-CL"/>
        </a:p>
      </dgm:t>
    </dgm:pt>
    <dgm:pt modelId="{232CE710-55E5-4CCD-9C43-2224AEC2CAA8}" type="sibTrans" cxnId="{99B90E47-A6B9-4B07-B092-BC9DFCEDC978}">
      <dgm:prSet/>
      <dgm:spPr/>
      <dgm:t>
        <a:bodyPr/>
        <a:lstStyle/>
        <a:p>
          <a:endParaRPr lang="es-CL"/>
        </a:p>
      </dgm:t>
    </dgm:pt>
    <dgm:pt modelId="{D85A7822-4BBC-4596-BE89-59FF56A4D5BB}">
      <dgm:prSet phldrT="[Texto]"/>
      <dgm:spPr/>
      <dgm:t>
        <a:bodyPr/>
        <a:lstStyle/>
        <a:p>
          <a:r>
            <a:rPr lang="es-CL" dirty="0"/>
            <a:t>Gases</a:t>
          </a:r>
        </a:p>
      </dgm:t>
    </dgm:pt>
    <dgm:pt modelId="{5E6DD465-90E1-4040-8535-E96F1783BF78}" type="parTrans" cxnId="{7F144682-C413-4CCD-A21F-398BF70DCF07}">
      <dgm:prSet/>
      <dgm:spPr/>
      <dgm:t>
        <a:bodyPr/>
        <a:lstStyle/>
        <a:p>
          <a:endParaRPr lang="es-CL"/>
        </a:p>
      </dgm:t>
    </dgm:pt>
    <dgm:pt modelId="{9672F0C3-5353-4015-AD59-A1131BD95E86}" type="sibTrans" cxnId="{7F144682-C413-4CCD-A21F-398BF70DCF07}">
      <dgm:prSet/>
      <dgm:spPr/>
      <dgm:t>
        <a:bodyPr/>
        <a:lstStyle/>
        <a:p>
          <a:endParaRPr lang="es-CL"/>
        </a:p>
      </dgm:t>
    </dgm:pt>
    <dgm:pt modelId="{75C21E1A-022E-4993-8661-9E94B6D6B974}">
      <dgm:prSet phldrT="[Texto]" custT="1"/>
      <dgm:spPr/>
      <dgm:t>
        <a:bodyPr/>
        <a:lstStyle/>
        <a:p>
          <a:pPr algn="just"/>
          <a:r>
            <a:rPr lang="es-CL" sz="1100" dirty="0"/>
            <a:t>Cantidad de gases expresados en moles</a:t>
          </a:r>
        </a:p>
      </dgm:t>
    </dgm:pt>
    <dgm:pt modelId="{42FBE796-5907-48F7-AE6B-8C88CDEC046A}" type="parTrans" cxnId="{3E185F08-6617-494B-97E6-0C33FD7900B0}">
      <dgm:prSet/>
      <dgm:spPr/>
      <dgm:t>
        <a:bodyPr/>
        <a:lstStyle/>
        <a:p>
          <a:endParaRPr lang="es-CL"/>
        </a:p>
      </dgm:t>
    </dgm:pt>
    <dgm:pt modelId="{286311B8-C01E-4D1C-BA88-9E3EA15BA007}" type="sibTrans" cxnId="{3E185F08-6617-494B-97E6-0C33FD7900B0}">
      <dgm:prSet/>
      <dgm:spPr/>
      <dgm:t>
        <a:bodyPr/>
        <a:lstStyle/>
        <a:p>
          <a:endParaRPr lang="es-CL"/>
        </a:p>
      </dgm:t>
    </dgm:pt>
    <dgm:pt modelId="{B1D2C76A-09A7-4875-8A10-E339105552B3}">
      <dgm:prSet phldrT="[Texto]"/>
      <dgm:spPr/>
      <dgm:t>
        <a:bodyPr/>
        <a:lstStyle/>
        <a:p>
          <a:r>
            <a:rPr lang="es-CL" dirty="0"/>
            <a:t>Los </a:t>
          </a:r>
        </a:p>
      </dgm:t>
    </dgm:pt>
    <dgm:pt modelId="{0500A3DA-AA8F-4B3A-8880-F7A5754575B5}" type="parTrans" cxnId="{1EEF61C1-80DA-4667-8C86-1A892D4329BA}">
      <dgm:prSet/>
      <dgm:spPr/>
      <dgm:t>
        <a:bodyPr/>
        <a:lstStyle/>
        <a:p>
          <a:endParaRPr lang="es-CL"/>
        </a:p>
      </dgm:t>
    </dgm:pt>
    <dgm:pt modelId="{DDA0CC42-7C45-4788-BCF7-DC8857242717}" type="sibTrans" cxnId="{1EEF61C1-80DA-4667-8C86-1A892D4329BA}">
      <dgm:prSet/>
      <dgm:spPr/>
      <dgm:t>
        <a:bodyPr/>
        <a:lstStyle/>
        <a:p>
          <a:endParaRPr lang="es-CL"/>
        </a:p>
      </dgm:t>
    </dgm:pt>
    <dgm:pt modelId="{27CDFDFD-007A-437E-B8B8-964277A9E1B3}">
      <dgm:prSet phldrT="[Texto]" custT="1"/>
      <dgm:spPr/>
      <dgm:t>
        <a:bodyPr/>
        <a:lstStyle/>
        <a:p>
          <a:r>
            <a:rPr lang="es-CL" sz="1200" dirty="0"/>
            <a:t>volumen</a:t>
          </a:r>
        </a:p>
      </dgm:t>
    </dgm:pt>
    <dgm:pt modelId="{6AEBEAF0-BBFE-4905-B94B-0B23B314AEED}" type="parTrans" cxnId="{862E0D1F-C368-4AC7-869D-C4C07FBFC4D5}">
      <dgm:prSet/>
      <dgm:spPr/>
      <dgm:t>
        <a:bodyPr/>
        <a:lstStyle/>
        <a:p>
          <a:endParaRPr lang="es-CL"/>
        </a:p>
      </dgm:t>
    </dgm:pt>
    <dgm:pt modelId="{B0CEF63A-C180-4CD7-B2A0-1B354A890463}" type="sibTrans" cxnId="{862E0D1F-C368-4AC7-869D-C4C07FBFC4D5}">
      <dgm:prSet/>
      <dgm:spPr/>
      <dgm:t>
        <a:bodyPr/>
        <a:lstStyle/>
        <a:p>
          <a:endParaRPr lang="es-CL"/>
        </a:p>
      </dgm:t>
    </dgm:pt>
    <dgm:pt modelId="{5017A6C9-482F-4731-A40E-FA0AE4300220}" type="pres">
      <dgm:prSet presAssocID="{783AD4E2-612E-4EEA-B8D9-ED11276CF563}" presName="cycleMatrixDiagram" presStyleCnt="0">
        <dgm:presLayoutVars>
          <dgm:chMax val="1"/>
          <dgm:dir/>
          <dgm:animLvl val="lvl"/>
          <dgm:resizeHandles val="exact"/>
        </dgm:presLayoutVars>
      </dgm:prSet>
      <dgm:spPr/>
    </dgm:pt>
    <dgm:pt modelId="{2F435F34-C200-48BE-9CC0-8768ECDF1D69}" type="pres">
      <dgm:prSet presAssocID="{783AD4E2-612E-4EEA-B8D9-ED11276CF563}" presName="children" presStyleCnt="0"/>
      <dgm:spPr/>
    </dgm:pt>
    <dgm:pt modelId="{6B70BE55-77EF-4C0E-9CB5-4B25CC14F713}" type="pres">
      <dgm:prSet presAssocID="{783AD4E2-612E-4EEA-B8D9-ED11276CF563}" presName="child1group" presStyleCnt="0"/>
      <dgm:spPr/>
    </dgm:pt>
    <dgm:pt modelId="{81690F29-02E4-4BB5-A702-EED5647A8072}" type="pres">
      <dgm:prSet presAssocID="{783AD4E2-612E-4EEA-B8D9-ED11276CF563}" presName="child1" presStyleLbl="bgAcc1" presStyleIdx="0" presStyleCnt="4" custScaleX="145615"/>
      <dgm:spPr/>
    </dgm:pt>
    <dgm:pt modelId="{FCB68549-6AB7-44E3-98C7-2EBE51036F97}" type="pres">
      <dgm:prSet presAssocID="{783AD4E2-612E-4EEA-B8D9-ED11276CF563}" presName="child1Text" presStyleLbl="bgAcc1" presStyleIdx="0" presStyleCnt="4">
        <dgm:presLayoutVars>
          <dgm:bulletEnabled val="1"/>
        </dgm:presLayoutVars>
      </dgm:prSet>
      <dgm:spPr/>
    </dgm:pt>
    <dgm:pt modelId="{1B093720-D12D-4576-8F81-CD5574B41002}" type="pres">
      <dgm:prSet presAssocID="{783AD4E2-612E-4EEA-B8D9-ED11276CF563}" presName="child2group" presStyleCnt="0"/>
      <dgm:spPr/>
    </dgm:pt>
    <dgm:pt modelId="{B4CCCFDE-E8AD-4547-9FF6-171AF87907DE}" type="pres">
      <dgm:prSet presAssocID="{783AD4E2-612E-4EEA-B8D9-ED11276CF563}" presName="child2" presStyleLbl="bgAcc1" presStyleIdx="1" presStyleCnt="4" custScaleX="122492"/>
      <dgm:spPr/>
    </dgm:pt>
    <dgm:pt modelId="{01FD625B-C1FE-4959-9271-B6A506F3BEAE}" type="pres">
      <dgm:prSet presAssocID="{783AD4E2-612E-4EEA-B8D9-ED11276CF563}" presName="child2Text" presStyleLbl="bgAcc1" presStyleIdx="1" presStyleCnt="4">
        <dgm:presLayoutVars>
          <dgm:bulletEnabled val="1"/>
        </dgm:presLayoutVars>
      </dgm:prSet>
      <dgm:spPr/>
    </dgm:pt>
    <dgm:pt modelId="{B0311426-F380-4AFE-945E-09B3B8F4F826}" type="pres">
      <dgm:prSet presAssocID="{783AD4E2-612E-4EEA-B8D9-ED11276CF563}" presName="child3group" presStyleCnt="0"/>
      <dgm:spPr/>
    </dgm:pt>
    <dgm:pt modelId="{3A62144E-13D4-480C-B437-882CF8AB3FB6}" type="pres">
      <dgm:prSet presAssocID="{783AD4E2-612E-4EEA-B8D9-ED11276CF563}" presName="child3" presStyleLbl="bgAcc1" presStyleIdx="2" presStyleCnt="4" custScaleX="125845"/>
      <dgm:spPr/>
    </dgm:pt>
    <dgm:pt modelId="{67D2A8BB-034F-4A6B-8CEF-4A718230B00C}" type="pres">
      <dgm:prSet presAssocID="{783AD4E2-612E-4EEA-B8D9-ED11276CF563}" presName="child3Text" presStyleLbl="bgAcc1" presStyleIdx="2" presStyleCnt="4">
        <dgm:presLayoutVars>
          <dgm:bulletEnabled val="1"/>
        </dgm:presLayoutVars>
      </dgm:prSet>
      <dgm:spPr/>
    </dgm:pt>
    <dgm:pt modelId="{AAE0B734-8CDF-4D1B-A71C-916F67EAD6EE}" type="pres">
      <dgm:prSet presAssocID="{783AD4E2-612E-4EEA-B8D9-ED11276CF563}" presName="child4group" presStyleCnt="0"/>
      <dgm:spPr/>
    </dgm:pt>
    <dgm:pt modelId="{D48DACCA-1CC1-430A-BD6A-05B942AA4A88}" type="pres">
      <dgm:prSet presAssocID="{783AD4E2-612E-4EEA-B8D9-ED11276CF563}" presName="child4" presStyleLbl="bgAcc1" presStyleIdx="3" presStyleCnt="4" custScaleX="135999"/>
      <dgm:spPr/>
    </dgm:pt>
    <dgm:pt modelId="{EA6E1FBC-9FCB-4CEC-8279-283DC78038B9}" type="pres">
      <dgm:prSet presAssocID="{783AD4E2-612E-4EEA-B8D9-ED11276CF563}" presName="child4Text" presStyleLbl="bgAcc1" presStyleIdx="3" presStyleCnt="4">
        <dgm:presLayoutVars>
          <dgm:bulletEnabled val="1"/>
        </dgm:presLayoutVars>
      </dgm:prSet>
      <dgm:spPr/>
    </dgm:pt>
    <dgm:pt modelId="{2359C21D-3BFB-4C09-BF78-4202618CAA36}" type="pres">
      <dgm:prSet presAssocID="{783AD4E2-612E-4EEA-B8D9-ED11276CF563}" presName="childPlaceholder" presStyleCnt="0"/>
      <dgm:spPr/>
    </dgm:pt>
    <dgm:pt modelId="{D2D7DADC-2F22-4EF8-BB4A-CBABAF3BEBE6}" type="pres">
      <dgm:prSet presAssocID="{783AD4E2-612E-4EEA-B8D9-ED11276CF563}" presName="circle" presStyleCnt="0"/>
      <dgm:spPr/>
    </dgm:pt>
    <dgm:pt modelId="{37BA813B-5598-44E6-9C3F-E1327F2430A3}" type="pres">
      <dgm:prSet presAssocID="{783AD4E2-612E-4EEA-B8D9-ED11276CF563}" presName="quadrant1" presStyleLbl="node1" presStyleIdx="0" presStyleCnt="4">
        <dgm:presLayoutVars>
          <dgm:chMax val="1"/>
          <dgm:bulletEnabled val="1"/>
        </dgm:presLayoutVars>
      </dgm:prSet>
      <dgm:spPr/>
    </dgm:pt>
    <dgm:pt modelId="{B41C4676-D16B-4894-AB78-54198B39CE8C}" type="pres">
      <dgm:prSet presAssocID="{783AD4E2-612E-4EEA-B8D9-ED11276CF563}" presName="quadrant2" presStyleLbl="node1" presStyleIdx="1" presStyleCnt="4">
        <dgm:presLayoutVars>
          <dgm:chMax val="1"/>
          <dgm:bulletEnabled val="1"/>
        </dgm:presLayoutVars>
      </dgm:prSet>
      <dgm:spPr/>
    </dgm:pt>
    <dgm:pt modelId="{1E1F5FFC-0F83-42B6-A1C8-2E5E7990444F}" type="pres">
      <dgm:prSet presAssocID="{783AD4E2-612E-4EEA-B8D9-ED11276CF563}" presName="quadrant3" presStyleLbl="node1" presStyleIdx="2" presStyleCnt="4">
        <dgm:presLayoutVars>
          <dgm:chMax val="1"/>
          <dgm:bulletEnabled val="1"/>
        </dgm:presLayoutVars>
      </dgm:prSet>
      <dgm:spPr/>
    </dgm:pt>
    <dgm:pt modelId="{7821C923-5D9E-4056-ACA2-63DF68B2F9E9}" type="pres">
      <dgm:prSet presAssocID="{783AD4E2-612E-4EEA-B8D9-ED11276CF563}" presName="quadrant4" presStyleLbl="node1" presStyleIdx="3" presStyleCnt="4">
        <dgm:presLayoutVars>
          <dgm:chMax val="1"/>
          <dgm:bulletEnabled val="1"/>
        </dgm:presLayoutVars>
      </dgm:prSet>
      <dgm:spPr/>
    </dgm:pt>
    <dgm:pt modelId="{594D6D6A-ACFC-43E1-BE44-2F41656DF07F}" type="pres">
      <dgm:prSet presAssocID="{783AD4E2-612E-4EEA-B8D9-ED11276CF563}" presName="quadrantPlaceholder" presStyleCnt="0"/>
      <dgm:spPr/>
    </dgm:pt>
    <dgm:pt modelId="{0FBED1A8-9FC0-45E4-BCC9-A20FD714AABB}" type="pres">
      <dgm:prSet presAssocID="{783AD4E2-612E-4EEA-B8D9-ED11276CF563}" presName="center1" presStyleLbl="fgShp" presStyleIdx="0" presStyleCnt="2"/>
      <dgm:spPr/>
    </dgm:pt>
    <dgm:pt modelId="{92EDAF57-7C16-49AF-A05B-276A8A34A27C}" type="pres">
      <dgm:prSet presAssocID="{783AD4E2-612E-4EEA-B8D9-ED11276CF563}" presName="center2" presStyleLbl="fgShp" presStyleIdx="1" presStyleCnt="2"/>
      <dgm:spPr/>
    </dgm:pt>
  </dgm:ptLst>
  <dgm:cxnLst>
    <dgm:cxn modelId="{5AEA9707-560B-4B71-81CF-6553076F15BA}" type="presOf" srcId="{783AD4E2-612E-4EEA-B8D9-ED11276CF563}" destId="{5017A6C9-482F-4731-A40E-FA0AE4300220}" srcOrd="0" destOrd="0" presId="urn:microsoft.com/office/officeart/2005/8/layout/cycle4"/>
    <dgm:cxn modelId="{3E185F08-6617-494B-97E6-0C33FD7900B0}" srcId="{D85A7822-4BBC-4596-BE89-59FF56A4D5BB}" destId="{75C21E1A-022E-4993-8661-9E94B6D6B974}" srcOrd="0" destOrd="0" parTransId="{42FBE796-5907-48F7-AE6B-8C88CDEC046A}" sibTransId="{286311B8-C01E-4D1C-BA88-9E3EA15BA007}"/>
    <dgm:cxn modelId="{90A3A91D-78CB-4A59-A14C-7A325F2BA19C}" type="presOf" srcId="{27CDFDFD-007A-437E-B8B8-964277A9E1B3}" destId="{EA6E1FBC-9FCB-4CEC-8279-283DC78038B9}" srcOrd="1" destOrd="0" presId="urn:microsoft.com/office/officeart/2005/8/layout/cycle4"/>
    <dgm:cxn modelId="{862E0D1F-C368-4AC7-869D-C4C07FBFC4D5}" srcId="{B1D2C76A-09A7-4875-8A10-E339105552B3}" destId="{27CDFDFD-007A-437E-B8B8-964277A9E1B3}" srcOrd="0" destOrd="0" parTransId="{6AEBEAF0-BBFE-4905-B94B-0B23B314AEED}" sibTransId="{B0CEF63A-C180-4CD7-B2A0-1B354A890463}"/>
    <dgm:cxn modelId="{333E8D1F-728A-4FD9-85E7-174BDDB6BF7E}" type="presOf" srcId="{5D190C78-D645-49A0-A9A1-8FC5EAF397C4}" destId="{81690F29-02E4-4BB5-A702-EED5647A8072}" srcOrd="0" destOrd="0" presId="urn:microsoft.com/office/officeart/2005/8/layout/cycle4"/>
    <dgm:cxn modelId="{5F2E0933-2895-4293-91A2-3B6C64EB872D}" type="presOf" srcId="{75C21E1A-022E-4993-8661-9E94B6D6B974}" destId="{67D2A8BB-034F-4A6B-8CEF-4A718230B00C}" srcOrd="1" destOrd="0" presId="urn:microsoft.com/office/officeart/2005/8/layout/cycle4"/>
    <dgm:cxn modelId="{84622D34-800A-40AC-9852-C99A23BCF9AA}" type="presOf" srcId="{E835084D-D11F-4F45-8B96-630C223D1056}" destId="{B41C4676-D16B-4894-AB78-54198B39CE8C}" srcOrd="0" destOrd="0" presId="urn:microsoft.com/office/officeart/2005/8/layout/cycle4"/>
    <dgm:cxn modelId="{5A800744-1EF1-4316-9A1E-6B6DDD0E87D6}" srcId="{CB302F1D-B3D7-4AB0-BEDB-9F47C69F95AC}" destId="{5D190C78-D645-49A0-A9A1-8FC5EAF397C4}" srcOrd="0" destOrd="0" parTransId="{1DFA6C93-AFD5-4E4C-BF9E-ED61AD6FB39B}" sibTransId="{CBEE2E77-157A-4118-A82A-A96F72B49FFF}"/>
    <dgm:cxn modelId="{99B90E47-A6B9-4B07-B092-BC9DFCEDC978}" srcId="{E835084D-D11F-4F45-8B96-630C223D1056}" destId="{81DFE161-DF23-4BC8-9F7C-3281DF375BAC}" srcOrd="0" destOrd="0" parTransId="{C4A36E7B-D4D5-4CA3-8EBF-51E59FC0F460}" sibTransId="{232CE710-55E5-4CCD-9C43-2224AEC2CAA8}"/>
    <dgm:cxn modelId="{D847256C-6865-493C-9999-953918F14D59}" type="presOf" srcId="{5D190C78-D645-49A0-A9A1-8FC5EAF397C4}" destId="{FCB68549-6AB7-44E3-98C7-2EBE51036F97}" srcOrd="1" destOrd="0" presId="urn:microsoft.com/office/officeart/2005/8/layout/cycle4"/>
    <dgm:cxn modelId="{07FB744F-D5AA-4312-8102-D63EFD211D99}" type="presOf" srcId="{81DFE161-DF23-4BC8-9F7C-3281DF375BAC}" destId="{01FD625B-C1FE-4959-9271-B6A506F3BEAE}" srcOrd="1" destOrd="0" presId="urn:microsoft.com/office/officeart/2005/8/layout/cycle4"/>
    <dgm:cxn modelId="{DA81F653-F867-4B8F-997E-11C906BD52EA}" srcId="{783AD4E2-612E-4EEA-B8D9-ED11276CF563}" destId="{CB302F1D-B3D7-4AB0-BEDB-9F47C69F95AC}" srcOrd="0" destOrd="0" parTransId="{930BF897-FA58-4632-9BDA-D089282352FD}" sibTransId="{21B015C1-357B-4DC7-A458-FB2B1FD14B06}"/>
    <dgm:cxn modelId="{326CB177-6281-4648-BFB6-C5B0F7B1D7A1}" type="presOf" srcId="{81DFE161-DF23-4BC8-9F7C-3281DF375BAC}" destId="{B4CCCFDE-E8AD-4547-9FF6-171AF87907DE}" srcOrd="0" destOrd="0" presId="urn:microsoft.com/office/officeart/2005/8/layout/cycle4"/>
    <dgm:cxn modelId="{AD3A5A7A-3E92-41A5-8D3A-7E86CB137219}" type="presOf" srcId="{D85A7822-4BBC-4596-BE89-59FF56A4D5BB}" destId="{1E1F5FFC-0F83-42B6-A1C8-2E5E7990444F}" srcOrd="0" destOrd="0" presId="urn:microsoft.com/office/officeart/2005/8/layout/cycle4"/>
    <dgm:cxn modelId="{7F144682-C413-4CCD-A21F-398BF70DCF07}" srcId="{783AD4E2-612E-4EEA-B8D9-ED11276CF563}" destId="{D85A7822-4BBC-4596-BE89-59FF56A4D5BB}" srcOrd="2" destOrd="0" parTransId="{5E6DD465-90E1-4040-8535-E96F1783BF78}" sibTransId="{9672F0C3-5353-4015-AD59-A1131BD95E86}"/>
    <dgm:cxn modelId="{AEF07199-36C8-4C3D-B97E-E11CE8802A4B}" srcId="{783AD4E2-612E-4EEA-B8D9-ED11276CF563}" destId="{E835084D-D11F-4F45-8B96-630C223D1056}" srcOrd="1" destOrd="0" parTransId="{E11B6F45-DCE2-4BAD-9F6B-1563094D34F2}" sibTransId="{D33B69CC-E478-4C33-AE75-D0B8D09727A7}"/>
    <dgm:cxn modelId="{D11F25AB-B573-453A-B4BB-E1AD544A72A9}" type="presOf" srcId="{27CDFDFD-007A-437E-B8B8-964277A9E1B3}" destId="{D48DACCA-1CC1-430A-BD6A-05B942AA4A88}" srcOrd="0" destOrd="0" presId="urn:microsoft.com/office/officeart/2005/8/layout/cycle4"/>
    <dgm:cxn modelId="{87EFCEB7-D243-42B9-8176-54DB028ED478}" type="presOf" srcId="{75C21E1A-022E-4993-8661-9E94B6D6B974}" destId="{3A62144E-13D4-480C-B437-882CF8AB3FB6}" srcOrd="0" destOrd="0" presId="urn:microsoft.com/office/officeart/2005/8/layout/cycle4"/>
    <dgm:cxn modelId="{1EEF61C1-80DA-4667-8C86-1A892D4329BA}" srcId="{783AD4E2-612E-4EEA-B8D9-ED11276CF563}" destId="{B1D2C76A-09A7-4875-8A10-E339105552B3}" srcOrd="3" destOrd="0" parTransId="{0500A3DA-AA8F-4B3A-8880-F7A5754575B5}" sibTransId="{DDA0CC42-7C45-4788-BCF7-DC8857242717}"/>
    <dgm:cxn modelId="{E7336FE9-9063-4B20-A027-8C8093084593}" type="presOf" srcId="{B1D2C76A-09A7-4875-8A10-E339105552B3}" destId="{7821C923-5D9E-4056-ACA2-63DF68B2F9E9}" srcOrd="0" destOrd="0" presId="urn:microsoft.com/office/officeart/2005/8/layout/cycle4"/>
    <dgm:cxn modelId="{608517FD-15A6-4839-8D6E-EBF00F2A1C89}" type="presOf" srcId="{CB302F1D-B3D7-4AB0-BEDB-9F47C69F95AC}" destId="{37BA813B-5598-44E6-9C3F-E1327F2430A3}" srcOrd="0" destOrd="0" presId="urn:microsoft.com/office/officeart/2005/8/layout/cycle4"/>
    <dgm:cxn modelId="{30C50F6B-61CA-4AD9-8463-FDC059BB5297}" type="presParOf" srcId="{5017A6C9-482F-4731-A40E-FA0AE4300220}" destId="{2F435F34-C200-48BE-9CC0-8768ECDF1D69}" srcOrd="0" destOrd="0" presId="urn:microsoft.com/office/officeart/2005/8/layout/cycle4"/>
    <dgm:cxn modelId="{1ACC878F-0E75-40F2-920C-9BA4134C7226}" type="presParOf" srcId="{2F435F34-C200-48BE-9CC0-8768ECDF1D69}" destId="{6B70BE55-77EF-4C0E-9CB5-4B25CC14F713}" srcOrd="0" destOrd="0" presId="urn:microsoft.com/office/officeart/2005/8/layout/cycle4"/>
    <dgm:cxn modelId="{D9ED35C4-393D-4DFD-9F93-8EC353B80714}" type="presParOf" srcId="{6B70BE55-77EF-4C0E-9CB5-4B25CC14F713}" destId="{81690F29-02E4-4BB5-A702-EED5647A8072}" srcOrd="0" destOrd="0" presId="urn:microsoft.com/office/officeart/2005/8/layout/cycle4"/>
    <dgm:cxn modelId="{2815477A-19E8-46E4-8DE4-5952AE31D249}" type="presParOf" srcId="{6B70BE55-77EF-4C0E-9CB5-4B25CC14F713}" destId="{FCB68549-6AB7-44E3-98C7-2EBE51036F97}" srcOrd="1" destOrd="0" presId="urn:microsoft.com/office/officeart/2005/8/layout/cycle4"/>
    <dgm:cxn modelId="{B6A72AFF-A210-47DD-A2DA-6EBFB3264AFF}" type="presParOf" srcId="{2F435F34-C200-48BE-9CC0-8768ECDF1D69}" destId="{1B093720-D12D-4576-8F81-CD5574B41002}" srcOrd="1" destOrd="0" presId="urn:microsoft.com/office/officeart/2005/8/layout/cycle4"/>
    <dgm:cxn modelId="{676D50E1-6E84-46C3-B4F6-6BB35C4C16B0}" type="presParOf" srcId="{1B093720-D12D-4576-8F81-CD5574B41002}" destId="{B4CCCFDE-E8AD-4547-9FF6-171AF87907DE}" srcOrd="0" destOrd="0" presId="urn:microsoft.com/office/officeart/2005/8/layout/cycle4"/>
    <dgm:cxn modelId="{14B325A1-F089-4649-8B22-4D004B1AF10A}" type="presParOf" srcId="{1B093720-D12D-4576-8F81-CD5574B41002}" destId="{01FD625B-C1FE-4959-9271-B6A506F3BEAE}" srcOrd="1" destOrd="0" presId="urn:microsoft.com/office/officeart/2005/8/layout/cycle4"/>
    <dgm:cxn modelId="{ADACCDE1-CA23-452B-89A3-25B6570A112D}" type="presParOf" srcId="{2F435F34-C200-48BE-9CC0-8768ECDF1D69}" destId="{B0311426-F380-4AFE-945E-09B3B8F4F826}" srcOrd="2" destOrd="0" presId="urn:microsoft.com/office/officeart/2005/8/layout/cycle4"/>
    <dgm:cxn modelId="{1083D5D7-09C2-42FF-8732-4E25B957323C}" type="presParOf" srcId="{B0311426-F380-4AFE-945E-09B3B8F4F826}" destId="{3A62144E-13D4-480C-B437-882CF8AB3FB6}" srcOrd="0" destOrd="0" presId="urn:microsoft.com/office/officeart/2005/8/layout/cycle4"/>
    <dgm:cxn modelId="{83842405-0624-48F5-BD6F-67CB20B75FEF}" type="presParOf" srcId="{B0311426-F380-4AFE-945E-09B3B8F4F826}" destId="{67D2A8BB-034F-4A6B-8CEF-4A718230B00C}" srcOrd="1" destOrd="0" presId="urn:microsoft.com/office/officeart/2005/8/layout/cycle4"/>
    <dgm:cxn modelId="{36399660-D73D-4A91-8D4C-85515C44F717}" type="presParOf" srcId="{2F435F34-C200-48BE-9CC0-8768ECDF1D69}" destId="{AAE0B734-8CDF-4D1B-A71C-916F67EAD6EE}" srcOrd="3" destOrd="0" presId="urn:microsoft.com/office/officeart/2005/8/layout/cycle4"/>
    <dgm:cxn modelId="{A1DB4092-D4D1-4282-BAD1-146922B8D10B}" type="presParOf" srcId="{AAE0B734-8CDF-4D1B-A71C-916F67EAD6EE}" destId="{D48DACCA-1CC1-430A-BD6A-05B942AA4A88}" srcOrd="0" destOrd="0" presId="urn:microsoft.com/office/officeart/2005/8/layout/cycle4"/>
    <dgm:cxn modelId="{FB7D4EAA-B64E-40D7-A867-2CDAE5B08FA6}" type="presParOf" srcId="{AAE0B734-8CDF-4D1B-A71C-916F67EAD6EE}" destId="{EA6E1FBC-9FCB-4CEC-8279-283DC78038B9}" srcOrd="1" destOrd="0" presId="urn:microsoft.com/office/officeart/2005/8/layout/cycle4"/>
    <dgm:cxn modelId="{2D48C03B-C5E7-4B64-BA3F-192E7104FEE0}" type="presParOf" srcId="{2F435F34-C200-48BE-9CC0-8768ECDF1D69}" destId="{2359C21D-3BFB-4C09-BF78-4202618CAA36}" srcOrd="4" destOrd="0" presId="urn:microsoft.com/office/officeart/2005/8/layout/cycle4"/>
    <dgm:cxn modelId="{C60AC48B-D696-4A77-8CC8-BCE259BF2887}" type="presParOf" srcId="{5017A6C9-482F-4731-A40E-FA0AE4300220}" destId="{D2D7DADC-2F22-4EF8-BB4A-CBABAF3BEBE6}" srcOrd="1" destOrd="0" presId="urn:microsoft.com/office/officeart/2005/8/layout/cycle4"/>
    <dgm:cxn modelId="{EE933B21-D03B-4797-9834-0EA18951C4BE}" type="presParOf" srcId="{D2D7DADC-2F22-4EF8-BB4A-CBABAF3BEBE6}" destId="{37BA813B-5598-44E6-9C3F-E1327F2430A3}" srcOrd="0" destOrd="0" presId="urn:microsoft.com/office/officeart/2005/8/layout/cycle4"/>
    <dgm:cxn modelId="{309C9C55-F223-4476-BE79-665DBF69BED7}" type="presParOf" srcId="{D2D7DADC-2F22-4EF8-BB4A-CBABAF3BEBE6}" destId="{B41C4676-D16B-4894-AB78-54198B39CE8C}" srcOrd="1" destOrd="0" presId="urn:microsoft.com/office/officeart/2005/8/layout/cycle4"/>
    <dgm:cxn modelId="{B7801841-E9D8-4698-AD41-C3CDD0BE3CCF}" type="presParOf" srcId="{D2D7DADC-2F22-4EF8-BB4A-CBABAF3BEBE6}" destId="{1E1F5FFC-0F83-42B6-A1C8-2E5E7990444F}" srcOrd="2" destOrd="0" presId="urn:microsoft.com/office/officeart/2005/8/layout/cycle4"/>
    <dgm:cxn modelId="{AB7685FC-E721-4410-BF93-75B8757A85FD}" type="presParOf" srcId="{D2D7DADC-2F22-4EF8-BB4A-CBABAF3BEBE6}" destId="{7821C923-5D9E-4056-ACA2-63DF68B2F9E9}" srcOrd="3" destOrd="0" presId="urn:microsoft.com/office/officeart/2005/8/layout/cycle4"/>
    <dgm:cxn modelId="{F36DCB78-E329-40EF-82C3-101D9779F65F}" type="presParOf" srcId="{D2D7DADC-2F22-4EF8-BB4A-CBABAF3BEBE6}" destId="{594D6D6A-ACFC-43E1-BE44-2F41656DF07F}" srcOrd="4" destOrd="0" presId="urn:microsoft.com/office/officeart/2005/8/layout/cycle4"/>
    <dgm:cxn modelId="{C2347E82-24F0-4ABC-ACB2-9CE50B5A3CDA}" type="presParOf" srcId="{5017A6C9-482F-4731-A40E-FA0AE4300220}" destId="{0FBED1A8-9FC0-45E4-BCC9-A20FD714AABB}" srcOrd="2" destOrd="0" presId="urn:microsoft.com/office/officeart/2005/8/layout/cycle4"/>
    <dgm:cxn modelId="{149EC909-F581-4453-ACEE-B7331D7F68C3}" type="presParOf" srcId="{5017A6C9-482F-4731-A40E-FA0AE4300220}" destId="{92EDAF57-7C16-49AF-A05B-276A8A34A27C}"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D5D1F-07C5-4936-830A-6A73A48234BB}">
      <dsp:nvSpPr>
        <dsp:cNvPr id="0" name=""/>
        <dsp:cNvSpPr/>
      </dsp:nvSpPr>
      <dsp:spPr>
        <a:xfrm>
          <a:off x="2475198" y="0"/>
          <a:ext cx="2263137" cy="2263481"/>
        </a:xfrm>
        <a:prstGeom prst="circularArrow">
          <a:avLst>
            <a:gd name="adj1" fmla="val 10980"/>
            <a:gd name="adj2" fmla="val 1142322"/>
            <a:gd name="adj3" fmla="val 4500000"/>
            <a:gd name="adj4" fmla="val 10800000"/>
            <a:gd name="adj5" fmla="val 125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25EEA7-1DD2-4F71-A8EF-A32231490CEA}">
      <dsp:nvSpPr>
        <dsp:cNvPr id="0" name=""/>
        <dsp:cNvSpPr/>
      </dsp:nvSpPr>
      <dsp:spPr>
        <a:xfrm>
          <a:off x="2334688" y="946622"/>
          <a:ext cx="2388047" cy="6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b="1" kern="1200"/>
            <a:t>TERMODINÁMICA</a:t>
          </a:r>
          <a:endParaRPr lang="es-CL" sz="1600" b="1" kern="1200" dirty="0"/>
        </a:p>
      </dsp:txBody>
      <dsp:txXfrm>
        <a:off x="2334688" y="946622"/>
        <a:ext cx="2388047" cy="628640"/>
      </dsp:txXfrm>
    </dsp:sp>
    <dsp:sp modelId="{885C01EB-045F-47B9-962B-99CDA75A21CE}">
      <dsp:nvSpPr>
        <dsp:cNvPr id="0" name=""/>
        <dsp:cNvSpPr/>
      </dsp:nvSpPr>
      <dsp:spPr>
        <a:xfrm>
          <a:off x="1846620" y="1300538"/>
          <a:ext cx="2263137" cy="2263481"/>
        </a:xfrm>
        <a:prstGeom prst="leftCircularArrow">
          <a:avLst>
            <a:gd name="adj1" fmla="val 10980"/>
            <a:gd name="adj2" fmla="val 1142322"/>
            <a:gd name="adj3" fmla="val 6300000"/>
            <a:gd name="adj4" fmla="val 18900000"/>
            <a:gd name="adj5" fmla="val 12500"/>
          </a:avLst>
        </a:prstGeom>
        <a:solidFill>
          <a:schemeClr val="accent1">
            <a:shade val="50000"/>
            <a:hueOff val="0"/>
            <a:satOff val="0"/>
            <a:lumOff val="19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7DA2B-17E2-4F7E-AA8C-2D2C6F55E7DB}">
      <dsp:nvSpPr>
        <dsp:cNvPr id="0" name=""/>
        <dsp:cNvSpPr/>
      </dsp:nvSpPr>
      <dsp:spPr>
        <a:xfrm>
          <a:off x="2349397" y="2125246"/>
          <a:ext cx="1257581" cy="6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CL" sz="1800" kern="1200"/>
            <a:t>Thermos</a:t>
          </a:r>
          <a:endParaRPr lang="es-CL" sz="1800" kern="1200" dirty="0"/>
        </a:p>
      </dsp:txBody>
      <dsp:txXfrm>
        <a:off x="2349397" y="2125246"/>
        <a:ext cx="1257581" cy="628640"/>
      </dsp:txXfrm>
    </dsp:sp>
    <dsp:sp modelId="{EC1C2B7C-F0C5-4B61-AB7F-AE6A50D3797F}">
      <dsp:nvSpPr>
        <dsp:cNvPr id="0" name=""/>
        <dsp:cNvSpPr/>
      </dsp:nvSpPr>
      <dsp:spPr>
        <a:xfrm>
          <a:off x="2636274" y="2756708"/>
          <a:ext cx="1944385" cy="1945164"/>
        </a:xfrm>
        <a:prstGeom prst="blockArc">
          <a:avLst>
            <a:gd name="adj1" fmla="val 13500000"/>
            <a:gd name="adj2" fmla="val 10800000"/>
            <a:gd name="adj3" fmla="val 12740"/>
          </a:avLst>
        </a:prstGeom>
        <a:solidFill>
          <a:schemeClr val="accent1">
            <a:shade val="50000"/>
            <a:hueOff val="0"/>
            <a:satOff val="0"/>
            <a:lumOff val="19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940B37-3CAD-4D73-815E-987958C6F329}">
      <dsp:nvSpPr>
        <dsp:cNvPr id="0" name=""/>
        <dsp:cNvSpPr/>
      </dsp:nvSpPr>
      <dsp:spPr>
        <a:xfrm>
          <a:off x="2978401" y="3435188"/>
          <a:ext cx="1257581" cy="6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CL" sz="1800" kern="1200"/>
            <a:t>Dynamis</a:t>
          </a:r>
          <a:endParaRPr lang="es-CL" sz="1800" kern="1200" dirty="0"/>
        </a:p>
      </dsp:txBody>
      <dsp:txXfrm>
        <a:off x="2978401" y="3435188"/>
        <a:ext cx="1257581" cy="62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9CEA5-6D8E-4900-AF06-185E72510C72}">
      <dsp:nvSpPr>
        <dsp:cNvPr id="0" name=""/>
        <dsp:cNvSpPr/>
      </dsp:nvSpPr>
      <dsp:spPr>
        <a:xfrm>
          <a:off x="464397" y="632341"/>
          <a:ext cx="1897024" cy="1897024"/>
        </a:xfrm>
        <a:prstGeom prst="ellipse">
          <a:avLst/>
        </a:prstGeom>
        <a:solidFill>
          <a:schemeClr val="accent6">
            <a:shade val="90000"/>
            <a:hueOff val="0"/>
            <a:satOff val="0"/>
            <a:lumOff val="47267"/>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3AC13-3AFC-4843-8069-8C4596F7482F}">
      <dsp:nvSpPr>
        <dsp:cNvPr id="0" name=""/>
        <dsp:cNvSpPr/>
      </dsp:nvSpPr>
      <dsp:spPr>
        <a:xfrm>
          <a:off x="843802" y="1011746"/>
          <a:ext cx="1138214" cy="1138214"/>
        </a:xfrm>
        <a:prstGeom prst="ellipse">
          <a:avLst/>
        </a:prstGeom>
        <a:solidFill>
          <a:schemeClr val="accent6">
            <a:shade val="90000"/>
            <a:hueOff val="0"/>
            <a:satOff val="0"/>
            <a:lumOff val="23633"/>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02512-DAF0-4289-A195-BD5DCD719C6D}">
      <dsp:nvSpPr>
        <dsp:cNvPr id="0" name=""/>
        <dsp:cNvSpPr/>
      </dsp:nvSpPr>
      <dsp:spPr>
        <a:xfrm>
          <a:off x="1223207" y="1391151"/>
          <a:ext cx="379404" cy="379404"/>
        </a:xfrm>
        <a:prstGeom prst="ellipse">
          <a:avLst/>
        </a:prstGeom>
        <a:solidFill>
          <a:schemeClr val="accent6">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1A7B4B-181D-49C6-8EBA-52240371E08D}">
      <dsp:nvSpPr>
        <dsp:cNvPr id="0" name=""/>
        <dsp:cNvSpPr/>
      </dsp:nvSpPr>
      <dsp:spPr>
        <a:xfrm>
          <a:off x="2677592" y="0"/>
          <a:ext cx="948512" cy="553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s-CL" sz="1600" kern="1200" dirty="0"/>
            <a:t>Materia</a:t>
          </a:r>
        </a:p>
        <a:p>
          <a:pPr marL="0" lvl="0" indent="0" algn="l" defTabSz="711200">
            <a:lnSpc>
              <a:spcPct val="90000"/>
            </a:lnSpc>
            <a:spcBef>
              <a:spcPct val="0"/>
            </a:spcBef>
            <a:spcAft>
              <a:spcPct val="35000"/>
            </a:spcAft>
            <a:buNone/>
          </a:pPr>
          <a:r>
            <a:rPr lang="es-CL" sz="1600" kern="1200" dirty="0"/>
            <a:t>( </a:t>
          </a:r>
          <a:r>
            <a:rPr lang="es-CL" sz="1600" kern="1200" dirty="0" err="1"/>
            <a:t>P,T,v</a:t>
          </a:r>
          <a:r>
            <a:rPr lang="es-CL" sz="1600" kern="1200" dirty="0"/>
            <a:t>)</a:t>
          </a:r>
        </a:p>
      </dsp:txBody>
      <dsp:txXfrm>
        <a:off x="2677592" y="0"/>
        <a:ext cx="948512" cy="553298"/>
      </dsp:txXfrm>
    </dsp:sp>
    <dsp:sp modelId="{BA91355E-6045-4241-8A40-C3C6A16EB0DD}">
      <dsp:nvSpPr>
        <dsp:cNvPr id="0" name=""/>
        <dsp:cNvSpPr/>
      </dsp:nvSpPr>
      <dsp:spPr>
        <a:xfrm>
          <a:off x="2440464" y="276649"/>
          <a:ext cx="23712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1435F8-7F1F-4B4E-94AE-ED80898BBC3E}">
      <dsp:nvSpPr>
        <dsp:cNvPr id="0" name=""/>
        <dsp:cNvSpPr/>
      </dsp:nvSpPr>
      <dsp:spPr>
        <a:xfrm rot="5400000">
          <a:off x="1274269" y="415606"/>
          <a:ext cx="1303888" cy="1026606"/>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2AC898-F461-4679-8E2A-C69FBCEAA793}">
      <dsp:nvSpPr>
        <dsp:cNvPr id="0" name=""/>
        <dsp:cNvSpPr/>
      </dsp:nvSpPr>
      <dsp:spPr>
        <a:xfrm>
          <a:off x="2677592" y="553298"/>
          <a:ext cx="948512" cy="553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s-CL" sz="1600" kern="1200" dirty="0"/>
            <a:t>Límites</a:t>
          </a:r>
        </a:p>
      </dsp:txBody>
      <dsp:txXfrm>
        <a:off x="2677592" y="553298"/>
        <a:ext cx="948512" cy="553298"/>
      </dsp:txXfrm>
    </dsp:sp>
    <dsp:sp modelId="{E035D55D-F9CD-4CA8-9AC7-824F740B06E9}">
      <dsp:nvSpPr>
        <dsp:cNvPr id="0" name=""/>
        <dsp:cNvSpPr/>
      </dsp:nvSpPr>
      <dsp:spPr>
        <a:xfrm>
          <a:off x="2440464" y="829948"/>
          <a:ext cx="23712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2561D-DB7C-4B5B-88B5-E953DF47221F}">
      <dsp:nvSpPr>
        <dsp:cNvPr id="0" name=""/>
        <dsp:cNvSpPr/>
      </dsp:nvSpPr>
      <dsp:spPr>
        <a:xfrm rot="5400000">
          <a:off x="1554143" y="960273"/>
          <a:ext cx="1016046" cy="754699"/>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562FF8-AFD5-4D29-9835-B80C4528E513}">
      <dsp:nvSpPr>
        <dsp:cNvPr id="0" name=""/>
        <dsp:cNvSpPr/>
      </dsp:nvSpPr>
      <dsp:spPr>
        <a:xfrm>
          <a:off x="2677592" y="1106597"/>
          <a:ext cx="948512" cy="553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s-CL" sz="1600" kern="1200" dirty="0"/>
            <a:t>Medio</a:t>
          </a:r>
        </a:p>
      </dsp:txBody>
      <dsp:txXfrm>
        <a:off x="2677592" y="1106597"/>
        <a:ext cx="948512" cy="553298"/>
      </dsp:txXfrm>
    </dsp:sp>
    <dsp:sp modelId="{5AE84999-2BA1-4761-BE9C-AA12306C1D6A}">
      <dsp:nvSpPr>
        <dsp:cNvPr id="0" name=""/>
        <dsp:cNvSpPr/>
      </dsp:nvSpPr>
      <dsp:spPr>
        <a:xfrm>
          <a:off x="2440464" y="1383247"/>
          <a:ext cx="23712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A612C-53BA-4F2E-BF0A-2D14F4EB5AF4}">
      <dsp:nvSpPr>
        <dsp:cNvPr id="0" name=""/>
        <dsp:cNvSpPr/>
      </dsp:nvSpPr>
      <dsp:spPr>
        <a:xfrm rot="5400000">
          <a:off x="1834365" y="1504498"/>
          <a:ext cx="725928" cy="482792"/>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9CEA5-6D8E-4900-AF06-185E72510C72}">
      <dsp:nvSpPr>
        <dsp:cNvPr id="0" name=""/>
        <dsp:cNvSpPr/>
      </dsp:nvSpPr>
      <dsp:spPr>
        <a:xfrm>
          <a:off x="43856" y="709211"/>
          <a:ext cx="2127633" cy="2127633"/>
        </a:xfrm>
        <a:prstGeom prst="ellipse">
          <a:avLst/>
        </a:prstGeom>
        <a:solidFill>
          <a:schemeClr val="accent2">
            <a:shade val="90000"/>
            <a:hueOff val="0"/>
            <a:satOff val="0"/>
            <a:lumOff val="20073"/>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3AC13-3AFC-4843-8069-8C4596F7482F}">
      <dsp:nvSpPr>
        <dsp:cNvPr id="0" name=""/>
        <dsp:cNvSpPr/>
      </dsp:nvSpPr>
      <dsp:spPr>
        <a:xfrm>
          <a:off x="469383" y="1134737"/>
          <a:ext cx="1276580" cy="1276580"/>
        </a:xfrm>
        <a:prstGeom prst="ellipse">
          <a:avLst/>
        </a:prstGeom>
        <a:solidFill>
          <a:schemeClr val="accent2">
            <a:shade val="90000"/>
            <a:hueOff val="0"/>
            <a:satOff val="0"/>
            <a:lumOff val="10036"/>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02512-DAF0-4289-A195-BD5DCD719C6D}">
      <dsp:nvSpPr>
        <dsp:cNvPr id="0" name=""/>
        <dsp:cNvSpPr/>
      </dsp:nvSpPr>
      <dsp:spPr>
        <a:xfrm>
          <a:off x="894909" y="1560264"/>
          <a:ext cx="425526" cy="425526"/>
        </a:xfrm>
        <a:prstGeom prst="ellipse">
          <a:avLst/>
        </a:prstGeom>
        <a:solidFill>
          <a:schemeClr val="accent2">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1A7B4B-181D-49C6-8EBA-52240371E08D}">
      <dsp:nvSpPr>
        <dsp:cNvPr id="0" name=""/>
        <dsp:cNvSpPr/>
      </dsp:nvSpPr>
      <dsp:spPr>
        <a:xfrm>
          <a:off x="2069362" y="0"/>
          <a:ext cx="1977284" cy="62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s-CL" sz="1500" kern="1200" dirty="0"/>
            <a:t>Materia</a:t>
          </a:r>
        </a:p>
        <a:p>
          <a:pPr marL="0" lvl="0" indent="0" algn="l" defTabSz="666750">
            <a:lnSpc>
              <a:spcPct val="90000"/>
            </a:lnSpc>
            <a:spcBef>
              <a:spcPct val="0"/>
            </a:spcBef>
            <a:spcAft>
              <a:spcPct val="35000"/>
            </a:spcAft>
            <a:buNone/>
          </a:pPr>
          <a:r>
            <a:rPr lang="es-CL" sz="1500" kern="1200" dirty="0"/>
            <a:t>( </a:t>
          </a:r>
          <a:r>
            <a:rPr lang="es-CL" sz="1500" kern="1200" dirty="0" err="1"/>
            <a:t>P,T,v</a:t>
          </a:r>
          <a:r>
            <a:rPr lang="es-CL" sz="1500" kern="1200" dirty="0"/>
            <a:t>, </a:t>
          </a:r>
          <a:r>
            <a:rPr lang="el-GR" sz="2800" kern="1200" dirty="0">
              <a:latin typeface="Calibri" panose="020F0502020204030204" pitchFamily="34" charset="0"/>
            </a:rPr>
            <a:t>ᵨ</a:t>
          </a:r>
          <a:r>
            <a:rPr lang="es-CL" sz="1500" kern="1200" dirty="0"/>
            <a:t>)</a:t>
          </a:r>
        </a:p>
      </dsp:txBody>
      <dsp:txXfrm>
        <a:off x="2069362" y="0"/>
        <a:ext cx="1977284" cy="620559"/>
      </dsp:txXfrm>
    </dsp:sp>
    <dsp:sp modelId="{BA91355E-6045-4241-8A40-C3C6A16EB0DD}">
      <dsp:nvSpPr>
        <dsp:cNvPr id="0" name=""/>
        <dsp:cNvSpPr/>
      </dsp:nvSpPr>
      <dsp:spPr>
        <a:xfrm>
          <a:off x="2260141" y="310279"/>
          <a:ext cx="265954"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1435F8-7F1F-4B4E-94AE-ED80898BBC3E}">
      <dsp:nvSpPr>
        <dsp:cNvPr id="0" name=""/>
        <dsp:cNvSpPr/>
      </dsp:nvSpPr>
      <dsp:spPr>
        <a:xfrm rot="5400000">
          <a:off x="952178" y="466129"/>
          <a:ext cx="1462393" cy="1151404"/>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2AC898-F461-4679-8E2A-C69FBCEAA793}">
      <dsp:nvSpPr>
        <dsp:cNvPr id="0" name=""/>
        <dsp:cNvSpPr/>
      </dsp:nvSpPr>
      <dsp:spPr>
        <a:xfrm>
          <a:off x="2526095" y="620559"/>
          <a:ext cx="1063816" cy="62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s-CL" sz="2100" kern="1200" dirty="0"/>
            <a:t>Límites</a:t>
          </a:r>
        </a:p>
      </dsp:txBody>
      <dsp:txXfrm>
        <a:off x="2526095" y="620559"/>
        <a:ext cx="1063816" cy="620559"/>
      </dsp:txXfrm>
    </dsp:sp>
    <dsp:sp modelId="{E035D55D-F9CD-4CA8-9AC7-824F740B06E9}">
      <dsp:nvSpPr>
        <dsp:cNvPr id="0" name=""/>
        <dsp:cNvSpPr/>
      </dsp:nvSpPr>
      <dsp:spPr>
        <a:xfrm>
          <a:off x="2260141" y="930839"/>
          <a:ext cx="265954"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2561D-DB7C-4B5B-88B5-E953DF47221F}">
      <dsp:nvSpPr>
        <dsp:cNvPr id="0" name=""/>
        <dsp:cNvSpPr/>
      </dsp:nvSpPr>
      <dsp:spPr>
        <a:xfrm rot="5400000">
          <a:off x="1266075" y="1077008"/>
          <a:ext cx="1139560" cy="846443"/>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562FF8-AFD5-4D29-9835-B80C4528E513}">
      <dsp:nvSpPr>
        <dsp:cNvPr id="0" name=""/>
        <dsp:cNvSpPr/>
      </dsp:nvSpPr>
      <dsp:spPr>
        <a:xfrm>
          <a:off x="2526095" y="1241119"/>
          <a:ext cx="1063816" cy="62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s-CL" sz="2100" kern="1200" dirty="0"/>
            <a:t>Medio</a:t>
          </a:r>
        </a:p>
      </dsp:txBody>
      <dsp:txXfrm>
        <a:off x="2526095" y="1241119"/>
        <a:ext cx="1063816" cy="620559"/>
      </dsp:txXfrm>
    </dsp:sp>
    <dsp:sp modelId="{5AE84999-2BA1-4761-BE9C-AA12306C1D6A}">
      <dsp:nvSpPr>
        <dsp:cNvPr id="0" name=""/>
        <dsp:cNvSpPr/>
      </dsp:nvSpPr>
      <dsp:spPr>
        <a:xfrm>
          <a:off x="2260141" y="1551399"/>
          <a:ext cx="265954"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A612C-53BA-4F2E-BF0A-2D14F4EB5AF4}">
      <dsp:nvSpPr>
        <dsp:cNvPr id="0" name=""/>
        <dsp:cNvSpPr/>
      </dsp:nvSpPr>
      <dsp:spPr>
        <a:xfrm rot="5400000">
          <a:off x="1580362" y="1687390"/>
          <a:ext cx="814174" cy="541482"/>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96CCF-588A-4AF5-A91A-09AFD9D1D104}">
      <dsp:nvSpPr>
        <dsp:cNvPr id="0" name=""/>
        <dsp:cNvSpPr/>
      </dsp:nvSpPr>
      <dsp:spPr>
        <a:xfrm>
          <a:off x="3085417" y="1706"/>
          <a:ext cx="4622478" cy="1655303"/>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just" defTabSz="800100">
            <a:lnSpc>
              <a:spcPct val="90000"/>
            </a:lnSpc>
            <a:spcBef>
              <a:spcPct val="0"/>
            </a:spcBef>
            <a:spcAft>
              <a:spcPct val="15000"/>
            </a:spcAft>
            <a:buChar char="•"/>
          </a:pPr>
          <a:r>
            <a:rPr lang="es-CL" sz="1800" kern="1200" dirty="0"/>
            <a:t>Presión</a:t>
          </a:r>
        </a:p>
        <a:p>
          <a:pPr marL="171450" lvl="1" indent="-171450" algn="just" defTabSz="800100">
            <a:lnSpc>
              <a:spcPct val="90000"/>
            </a:lnSpc>
            <a:spcBef>
              <a:spcPct val="0"/>
            </a:spcBef>
            <a:spcAft>
              <a:spcPct val="15000"/>
            </a:spcAft>
            <a:buChar char="•"/>
          </a:pPr>
          <a:r>
            <a:rPr lang="es-CL" sz="1800" kern="1200" dirty="0"/>
            <a:t>Temperatura</a:t>
          </a:r>
        </a:p>
        <a:p>
          <a:pPr marL="171450" lvl="1" indent="-171450" algn="just" defTabSz="800100">
            <a:lnSpc>
              <a:spcPct val="90000"/>
            </a:lnSpc>
            <a:spcBef>
              <a:spcPct val="0"/>
            </a:spcBef>
            <a:spcAft>
              <a:spcPct val="15000"/>
            </a:spcAft>
            <a:buChar char="•"/>
          </a:pPr>
          <a:r>
            <a:rPr lang="es-CL" sz="1800" kern="1200" dirty="0"/>
            <a:t>Masa</a:t>
          </a:r>
        </a:p>
        <a:p>
          <a:pPr marL="171450" lvl="1" indent="-171450" algn="just" defTabSz="800100">
            <a:lnSpc>
              <a:spcPct val="90000"/>
            </a:lnSpc>
            <a:spcBef>
              <a:spcPct val="0"/>
            </a:spcBef>
            <a:spcAft>
              <a:spcPct val="15000"/>
            </a:spcAft>
            <a:buChar char="•"/>
          </a:pPr>
          <a:r>
            <a:rPr lang="es-CL" sz="1800" kern="1200" dirty="0"/>
            <a:t>Peso</a:t>
          </a:r>
        </a:p>
        <a:p>
          <a:pPr marL="171450" lvl="1" indent="-171450" algn="just" defTabSz="800100">
            <a:lnSpc>
              <a:spcPct val="90000"/>
            </a:lnSpc>
            <a:spcBef>
              <a:spcPct val="0"/>
            </a:spcBef>
            <a:spcAft>
              <a:spcPct val="15000"/>
            </a:spcAft>
            <a:buChar char="•"/>
          </a:pPr>
          <a:r>
            <a:rPr lang="es-CL" sz="1800" kern="1200" dirty="0"/>
            <a:t>Volumen</a:t>
          </a:r>
        </a:p>
        <a:p>
          <a:pPr marL="114300" lvl="1" indent="-114300" algn="just" defTabSz="577850">
            <a:lnSpc>
              <a:spcPct val="90000"/>
            </a:lnSpc>
            <a:spcBef>
              <a:spcPct val="0"/>
            </a:spcBef>
            <a:spcAft>
              <a:spcPct val="15000"/>
            </a:spcAft>
            <a:buChar char="•"/>
          </a:pPr>
          <a:endParaRPr lang="es-CL" sz="1300" kern="1200" dirty="0"/>
        </a:p>
      </dsp:txBody>
      <dsp:txXfrm>
        <a:off x="3085417" y="208619"/>
        <a:ext cx="4001739" cy="1241477"/>
      </dsp:txXfrm>
    </dsp:sp>
    <dsp:sp modelId="{E1C243A4-327A-46D0-A6A6-7AA60D82BFCA}">
      <dsp:nvSpPr>
        <dsp:cNvPr id="0" name=""/>
        <dsp:cNvSpPr/>
      </dsp:nvSpPr>
      <dsp:spPr>
        <a:xfrm>
          <a:off x="3765" y="232418"/>
          <a:ext cx="3081652" cy="1193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L" sz="2000" kern="1200" dirty="0"/>
            <a:t>Variables/propiedades</a:t>
          </a:r>
        </a:p>
        <a:p>
          <a:pPr marL="0" lvl="0" indent="0" algn="ctr" defTabSz="889000">
            <a:lnSpc>
              <a:spcPct val="90000"/>
            </a:lnSpc>
            <a:spcBef>
              <a:spcPct val="0"/>
            </a:spcBef>
            <a:spcAft>
              <a:spcPct val="35000"/>
            </a:spcAft>
            <a:buNone/>
          </a:pPr>
          <a:r>
            <a:rPr lang="es-CL" sz="2000" kern="1200" dirty="0"/>
            <a:t>Directas</a:t>
          </a:r>
        </a:p>
      </dsp:txBody>
      <dsp:txXfrm>
        <a:off x="62045" y="290698"/>
        <a:ext cx="2965092" cy="1077320"/>
      </dsp:txXfrm>
    </dsp:sp>
    <dsp:sp modelId="{0C6CB42C-A846-4AD2-9ED6-AB476C078BD7}">
      <dsp:nvSpPr>
        <dsp:cNvPr id="0" name=""/>
        <dsp:cNvSpPr/>
      </dsp:nvSpPr>
      <dsp:spPr>
        <a:xfrm>
          <a:off x="3085417" y="1776398"/>
          <a:ext cx="4622478" cy="1704897"/>
        </a:xfrm>
        <a:prstGeom prst="rightArrow">
          <a:avLst>
            <a:gd name="adj1" fmla="val 75000"/>
            <a:gd name="adj2" fmla="val 50000"/>
          </a:avLst>
        </a:prstGeom>
        <a:solidFill>
          <a:schemeClr val="accent2">
            <a:tint val="40000"/>
            <a:alpha val="90000"/>
            <a:hueOff val="0"/>
            <a:satOff val="0"/>
            <a:lumOff val="-2916"/>
            <a:alphaOff val="0"/>
          </a:schemeClr>
        </a:solidFill>
        <a:ln w="25400" cap="flat" cmpd="sng" algn="ctr">
          <a:solidFill>
            <a:schemeClr val="accent2">
              <a:tint val="40000"/>
              <a:alpha val="90000"/>
              <a:hueOff val="0"/>
              <a:satOff val="0"/>
              <a:lumOff val="-29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s-CL" sz="1800" kern="1200" dirty="0"/>
            <a:t>Energía Interna</a:t>
          </a:r>
        </a:p>
        <a:p>
          <a:pPr marL="171450" lvl="1" indent="-171450" algn="just" defTabSz="800100">
            <a:lnSpc>
              <a:spcPct val="90000"/>
            </a:lnSpc>
            <a:spcBef>
              <a:spcPct val="0"/>
            </a:spcBef>
            <a:spcAft>
              <a:spcPct val="15000"/>
            </a:spcAft>
            <a:buChar char="•"/>
          </a:pPr>
          <a:r>
            <a:rPr lang="es-CL" sz="1800" kern="1200" dirty="0"/>
            <a:t>Todas aquellos relaciones matemáticas, tales como: Producto entre P y T; entre P y </a:t>
          </a:r>
          <a14:m xmlns:a14="http://schemas.microsoft.com/office/drawing/2010/main">
            <m:oMath xmlns:m="http://schemas.openxmlformats.org/officeDocument/2006/math">
              <m:acc>
                <m:accPr>
                  <m:chr m:val="̂"/>
                  <m:ctrlPr>
                    <a:rPr lang="es-CL" sz="1800" i="1" kern="1200" smtClean="0">
                      <a:latin typeface="Cambria Math" panose="02040503050406030204" pitchFamily="18" charset="0"/>
                    </a:rPr>
                  </m:ctrlPr>
                </m:accPr>
                <m:e>
                  <m:r>
                    <a:rPr lang="es-CL" sz="1800" b="0" i="1" kern="1200" smtClean="0">
                      <a:latin typeface="Cambria Math" panose="02040503050406030204" pitchFamily="18" charset="0"/>
                    </a:rPr>
                    <m:t>𝑣</m:t>
                  </m:r>
                </m:e>
              </m:acc>
            </m:oMath>
          </a14:m>
          <a:r>
            <a:rPr lang="es-CL" sz="1800" kern="1200" dirty="0"/>
            <a:t>, etc.</a:t>
          </a:r>
        </a:p>
      </dsp:txBody>
      <dsp:txXfrm>
        <a:off x="3085417" y="1989510"/>
        <a:ext cx="3983142" cy="1278673"/>
      </dsp:txXfrm>
    </dsp:sp>
    <dsp:sp modelId="{604EDC5F-D577-45AE-A408-07E8BC3494FA}">
      <dsp:nvSpPr>
        <dsp:cNvPr id="0" name=""/>
        <dsp:cNvSpPr/>
      </dsp:nvSpPr>
      <dsp:spPr>
        <a:xfrm>
          <a:off x="3765" y="2031906"/>
          <a:ext cx="3081652" cy="1193880"/>
        </a:xfrm>
        <a:prstGeom prst="roundRect">
          <a:avLst/>
        </a:prstGeom>
        <a:solidFill>
          <a:schemeClr val="accent2">
            <a:hueOff val="0"/>
            <a:satOff val="0"/>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L" sz="2000" kern="1200" dirty="0"/>
            <a:t>Variables/propiedades</a:t>
          </a:r>
        </a:p>
        <a:p>
          <a:pPr marL="0" lvl="0" indent="0" algn="ctr" defTabSz="889000">
            <a:lnSpc>
              <a:spcPct val="90000"/>
            </a:lnSpc>
            <a:spcBef>
              <a:spcPct val="0"/>
            </a:spcBef>
            <a:spcAft>
              <a:spcPct val="35000"/>
            </a:spcAft>
            <a:buNone/>
          </a:pPr>
          <a:r>
            <a:rPr lang="es-CL" sz="2000" kern="1200" dirty="0"/>
            <a:t>Indirectas</a:t>
          </a:r>
        </a:p>
      </dsp:txBody>
      <dsp:txXfrm>
        <a:off x="62045" y="2090186"/>
        <a:ext cx="2965092" cy="1077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6F90D-9483-473B-8EEF-5CC80F33EC47}">
      <dsp:nvSpPr>
        <dsp:cNvPr id="0" name=""/>
        <dsp:cNvSpPr/>
      </dsp:nvSpPr>
      <dsp:spPr>
        <a:xfrm>
          <a:off x="0" y="0"/>
          <a:ext cx="3048000" cy="0"/>
        </a:xfrm>
        <a:prstGeom prst="line">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71D489-249B-477D-9E80-95B67A7429FC}">
      <dsp:nvSpPr>
        <dsp:cNvPr id="0" name=""/>
        <dsp:cNvSpPr/>
      </dsp:nvSpPr>
      <dsp:spPr>
        <a:xfrm>
          <a:off x="0" y="0"/>
          <a:ext cx="609600" cy="14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endParaRPr lang="es-CL" sz="1200" kern="1200" dirty="0"/>
        </a:p>
      </dsp:txBody>
      <dsp:txXfrm>
        <a:off x="0" y="0"/>
        <a:ext cx="609600" cy="1473199"/>
      </dsp:txXfrm>
    </dsp:sp>
    <dsp:sp modelId="{F82723A8-17CD-4628-AEC8-F194FE77C586}">
      <dsp:nvSpPr>
        <dsp:cNvPr id="0" name=""/>
        <dsp:cNvSpPr/>
      </dsp:nvSpPr>
      <dsp:spPr>
        <a:xfrm>
          <a:off x="655320" y="23018"/>
          <a:ext cx="2392680" cy="460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CL" sz="2200" kern="1200" dirty="0"/>
            <a:t>Térmicas</a:t>
          </a:r>
        </a:p>
      </dsp:txBody>
      <dsp:txXfrm>
        <a:off x="655320" y="23018"/>
        <a:ext cx="2392680" cy="460374"/>
      </dsp:txXfrm>
    </dsp:sp>
    <dsp:sp modelId="{9EEEA6A9-34DF-4495-9D70-921F19F81471}">
      <dsp:nvSpPr>
        <dsp:cNvPr id="0" name=""/>
        <dsp:cNvSpPr/>
      </dsp:nvSpPr>
      <dsp:spPr>
        <a:xfrm>
          <a:off x="609599" y="483393"/>
          <a:ext cx="2438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1A79AB-2DFE-4863-BD90-BEDF62664B51}">
      <dsp:nvSpPr>
        <dsp:cNvPr id="0" name=""/>
        <dsp:cNvSpPr/>
      </dsp:nvSpPr>
      <dsp:spPr>
        <a:xfrm>
          <a:off x="655320" y="506412"/>
          <a:ext cx="2392680" cy="460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CL" sz="2200" kern="1200" dirty="0"/>
            <a:t>Químicas</a:t>
          </a:r>
        </a:p>
      </dsp:txBody>
      <dsp:txXfrm>
        <a:off x="655320" y="506412"/>
        <a:ext cx="2392680" cy="460374"/>
      </dsp:txXfrm>
    </dsp:sp>
    <dsp:sp modelId="{60033A3B-5D81-418B-A88A-D1FD9DBBD5A5}">
      <dsp:nvSpPr>
        <dsp:cNvPr id="0" name=""/>
        <dsp:cNvSpPr/>
      </dsp:nvSpPr>
      <dsp:spPr>
        <a:xfrm>
          <a:off x="609599" y="966786"/>
          <a:ext cx="2438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4C84AD-84C0-4312-84E3-3D99A642E1B3}">
      <dsp:nvSpPr>
        <dsp:cNvPr id="0" name=""/>
        <dsp:cNvSpPr/>
      </dsp:nvSpPr>
      <dsp:spPr>
        <a:xfrm>
          <a:off x="655320" y="989805"/>
          <a:ext cx="2392680" cy="460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CL" sz="2200" kern="1200" dirty="0"/>
            <a:t>Mecánicas</a:t>
          </a:r>
        </a:p>
      </dsp:txBody>
      <dsp:txXfrm>
        <a:off x="655320" y="989805"/>
        <a:ext cx="2392680" cy="460374"/>
      </dsp:txXfrm>
    </dsp:sp>
    <dsp:sp modelId="{6BD48180-AEBE-4976-99FF-CE6E68B033FD}">
      <dsp:nvSpPr>
        <dsp:cNvPr id="0" name=""/>
        <dsp:cNvSpPr/>
      </dsp:nvSpPr>
      <dsp:spPr>
        <a:xfrm>
          <a:off x="609599" y="1450180"/>
          <a:ext cx="2438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2144E-13D4-480C-B437-882CF8AB3FB6}">
      <dsp:nvSpPr>
        <dsp:cNvPr id="0" name=""/>
        <dsp:cNvSpPr/>
      </dsp:nvSpPr>
      <dsp:spPr>
        <a:xfrm>
          <a:off x="2792627" y="1780752"/>
          <a:ext cx="1628012"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73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just" defTabSz="488950">
            <a:lnSpc>
              <a:spcPct val="90000"/>
            </a:lnSpc>
            <a:spcBef>
              <a:spcPct val="0"/>
            </a:spcBef>
            <a:spcAft>
              <a:spcPct val="15000"/>
            </a:spcAft>
            <a:buChar char="•"/>
          </a:pPr>
          <a:r>
            <a:rPr lang="es-CL" sz="1100" kern="1200" dirty="0"/>
            <a:t>Cantidad de gases expresados en moles</a:t>
          </a:r>
        </a:p>
      </dsp:txBody>
      <dsp:txXfrm>
        <a:off x="3299438" y="2008661"/>
        <a:ext cx="1102792" cy="591684"/>
      </dsp:txXfrm>
    </dsp:sp>
    <dsp:sp modelId="{D48DACCA-1CC1-430A-BD6A-05B942AA4A88}">
      <dsp:nvSpPr>
        <dsp:cNvPr id="0" name=""/>
        <dsp:cNvSpPr/>
      </dsp:nvSpPr>
      <dsp:spPr>
        <a:xfrm>
          <a:off x="616232" y="1780752"/>
          <a:ext cx="1759370"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109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s-CL" sz="1200" kern="1200" dirty="0"/>
            <a:t>volumen</a:t>
          </a:r>
        </a:p>
      </dsp:txBody>
      <dsp:txXfrm>
        <a:off x="634640" y="2008661"/>
        <a:ext cx="1194743" cy="591684"/>
      </dsp:txXfrm>
    </dsp:sp>
    <dsp:sp modelId="{B4CCCFDE-E8AD-4547-9FF6-171AF87907DE}">
      <dsp:nvSpPr>
        <dsp:cNvPr id="0" name=""/>
        <dsp:cNvSpPr/>
      </dsp:nvSpPr>
      <dsp:spPr>
        <a:xfrm>
          <a:off x="2814315" y="0"/>
          <a:ext cx="1584635"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36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s-CL" sz="1600" kern="1200" dirty="0"/>
            <a:t>Presión</a:t>
          </a:r>
        </a:p>
      </dsp:txBody>
      <dsp:txXfrm>
        <a:off x="3308114" y="18408"/>
        <a:ext cx="1072428" cy="591684"/>
      </dsp:txXfrm>
    </dsp:sp>
    <dsp:sp modelId="{81690F29-02E4-4BB5-A702-EED5647A8072}">
      <dsp:nvSpPr>
        <dsp:cNvPr id="0" name=""/>
        <dsp:cNvSpPr/>
      </dsp:nvSpPr>
      <dsp:spPr>
        <a:xfrm>
          <a:off x="554032" y="0"/>
          <a:ext cx="1883769"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s-CL" sz="1200" kern="1200" dirty="0"/>
            <a:t>Temperatura</a:t>
          </a:r>
        </a:p>
      </dsp:txBody>
      <dsp:txXfrm>
        <a:off x="572440" y="18408"/>
        <a:ext cx="1281822" cy="591684"/>
      </dsp:txXfrm>
    </dsp:sp>
    <dsp:sp modelId="{37BA813B-5598-44E6-9C3F-E1327F2430A3}">
      <dsp:nvSpPr>
        <dsp:cNvPr id="0" name=""/>
        <dsp:cNvSpPr/>
      </dsp:nvSpPr>
      <dsp:spPr>
        <a:xfrm>
          <a:off x="1327227" y="149268"/>
          <a:ext cx="1133920" cy="1133920"/>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Leyes</a:t>
          </a:r>
        </a:p>
      </dsp:txBody>
      <dsp:txXfrm>
        <a:off x="1659344" y="481385"/>
        <a:ext cx="801803" cy="801803"/>
      </dsp:txXfrm>
    </dsp:sp>
    <dsp:sp modelId="{B41C4676-D16B-4894-AB78-54198B39CE8C}">
      <dsp:nvSpPr>
        <dsp:cNvPr id="0" name=""/>
        <dsp:cNvSpPr/>
      </dsp:nvSpPr>
      <dsp:spPr>
        <a:xfrm rot="5400000">
          <a:off x="2513523" y="149268"/>
          <a:ext cx="1133920" cy="1133920"/>
        </a:xfrm>
        <a:prstGeom prst="pieWedge">
          <a:avLst/>
        </a:prstGeom>
        <a:solidFill>
          <a:schemeClr val="accent2">
            <a:hueOff val="0"/>
            <a:satOff val="0"/>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de</a:t>
          </a:r>
        </a:p>
      </dsp:txBody>
      <dsp:txXfrm rot="-5400000">
        <a:off x="2513523" y="481385"/>
        <a:ext cx="801803" cy="801803"/>
      </dsp:txXfrm>
    </dsp:sp>
    <dsp:sp modelId="{1E1F5FFC-0F83-42B6-A1C8-2E5E7990444F}">
      <dsp:nvSpPr>
        <dsp:cNvPr id="0" name=""/>
        <dsp:cNvSpPr/>
      </dsp:nvSpPr>
      <dsp:spPr>
        <a:xfrm rot="10800000">
          <a:off x="2513523" y="1335564"/>
          <a:ext cx="1133920" cy="1133920"/>
        </a:xfrm>
        <a:prstGeom prst="pieWedge">
          <a:avLst/>
        </a:prstGeom>
        <a:solidFill>
          <a:schemeClr val="accent2">
            <a:hueOff val="0"/>
            <a:satOff val="0"/>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Gases</a:t>
          </a:r>
        </a:p>
      </dsp:txBody>
      <dsp:txXfrm rot="10800000">
        <a:off x="2513523" y="1335564"/>
        <a:ext cx="801803" cy="801803"/>
      </dsp:txXfrm>
    </dsp:sp>
    <dsp:sp modelId="{7821C923-5D9E-4056-ACA2-63DF68B2F9E9}">
      <dsp:nvSpPr>
        <dsp:cNvPr id="0" name=""/>
        <dsp:cNvSpPr/>
      </dsp:nvSpPr>
      <dsp:spPr>
        <a:xfrm rot="16200000">
          <a:off x="1327227" y="1335564"/>
          <a:ext cx="1133920" cy="1133920"/>
        </a:xfrm>
        <a:prstGeom prst="pieWedge">
          <a:avLst/>
        </a:prstGeom>
        <a:solidFill>
          <a:schemeClr val="accent2">
            <a:hueOff val="0"/>
            <a:satOff val="0"/>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Los </a:t>
          </a:r>
        </a:p>
      </dsp:txBody>
      <dsp:txXfrm rot="5400000">
        <a:off x="1659344" y="1335564"/>
        <a:ext cx="801803" cy="801803"/>
      </dsp:txXfrm>
    </dsp:sp>
    <dsp:sp modelId="{0FBED1A8-9FC0-45E4-BCC9-A20FD714AABB}">
      <dsp:nvSpPr>
        <dsp:cNvPr id="0" name=""/>
        <dsp:cNvSpPr/>
      </dsp:nvSpPr>
      <dsp:spPr>
        <a:xfrm>
          <a:off x="2291584" y="1073689"/>
          <a:ext cx="391503" cy="34043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EDAF57-7C16-49AF-A05B-276A8A34A27C}">
      <dsp:nvSpPr>
        <dsp:cNvPr id="0" name=""/>
        <dsp:cNvSpPr/>
      </dsp:nvSpPr>
      <dsp:spPr>
        <a:xfrm rot="10800000">
          <a:off x="2291584" y="1204626"/>
          <a:ext cx="391503" cy="34043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2144E-13D4-480C-B437-882CF8AB3FB6}">
      <dsp:nvSpPr>
        <dsp:cNvPr id="0" name=""/>
        <dsp:cNvSpPr/>
      </dsp:nvSpPr>
      <dsp:spPr>
        <a:xfrm>
          <a:off x="2792627" y="1780752"/>
          <a:ext cx="1628012"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73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just" defTabSz="488950">
            <a:lnSpc>
              <a:spcPct val="90000"/>
            </a:lnSpc>
            <a:spcBef>
              <a:spcPct val="0"/>
            </a:spcBef>
            <a:spcAft>
              <a:spcPct val="15000"/>
            </a:spcAft>
            <a:buChar char="•"/>
          </a:pPr>
          <a:r>
            <a:rPr lang="es-CL" sz="1100" kern="1200" dirty="0"/>
            <a:t>Cantidad de gases expresados en moles</a:t>
          </a:r>
        </a:p>
      </dsp:txBody>
      <dsp:txXfrm>
        <a:off x="3299438" y="2008661"/>
        <a:ext cx="1102792" cy="591684"/>
      </dsp:txXfrm>
    </dsp:sp>
    <dsp:sp modelId="{D48DACCA-1CC1-430A-BD6A-05B942AA4A88}">
      <dsp:nvSpPr>
        <dsp:cNvPr id="0" name=""/>
        <dsp:cNvSpPr/>
      </dsp:nvSpPr>
      <dsp:spPr>
        <a:xfrm>
          <a:off x="616232" y="1780752"/>
          <a:ext cx="1759370"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109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s-CL" sz="1200" kern="1200" dirty="0"/>
            <a:t>volumen</a:t>
          </a:r>
        </a:p>
      </dsp:txBody>
      <dsp:txXfrm>
        <a:off x="634640" y="2008661"/>
        <a:ext cx="1194743" cy="591684"/>
      </dsp:txXfrm>
    </dsp:sp>
    <dsp:sp modelId="{B4CCCFDE-E8AD-4547-9FF6-171AF87907DE}">
      <dsp:nvSpPr>
        <dsp:cNvPr id="0" name=""/>
        <dsp:cNvSpPr/>
      </dsp:nvSpPr>
      <dsp:spPr>
        <a:xfrm>
          <a:off x="2814315" y="0"/>
          <a:ext cx="1584635"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36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s-CL" sz="1600" kern="1200" dirty="0"/>
            <a:t>Presión</a:t>
          </a:r>
        </a:p>
      </dsp:txBody>
      <dsp:txXfrm>
        <a:off x="3308114" y="18408"/>
        <a:ext cx="1072428" cy="591684"/>
      </dsp:txXfrm>
    </dsp:sp>
    <dsp:sp modelId="{81690F29-02E4-4BB5-A702-EED5647A8072}">
      <dsp:nvSpPr>
        <dsp:cNvPr id="0" name=""/>
        <dsp:cNvSpPr/>
      </dsp:nvSpPr>
      <dsp:spPr>
        <a:xfrm>
          <a:off x="554032" y="0"/>
          <a:ext cx="1883769" cy="83800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s-CL" sz="1200" kern="1200" dirty="0"/>
            <a:t>Temperatura</a:t>
          </a:r>
        </a:p>
      </dsp:txBody>
      <dsp:txXfrm>
        <a:off x="572440" y="18408"/>
        <a:ext cx="1281822" cy="591684"/>
      </dsp:txXfrm>
    </dsp:sp>
    <dsp:sp modelId="{37BA813B-5598-44E6-9C3F-E1327F2430A3}">
      <dsp:nvSpPr>
        <dsp:cNvPr id="0" name=""/>
        <dsp:cNvSpPr/>
      </dsp:nvSpPr>
      <dsp:spPr>
        <a:xfrm>
          <a:off x="1327227" y="149268"/>
          <a:ext cx="1133920" cy="1133920"/>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Leyes</a:t>
          </a:r>
        </a:p>
      </dsp:txBody>
      <dsp:txXfrm>
        <a:off x="1659344" y="481385"/>
        <a:ext cx="801803" cy="801803"/>
      </dsp:txXfrm>
    </dsp:sp>
    <dsp:sp modelId="{B41C4676-D16B-4894-AB78-54198B39CE8C}">
      <dsp:nvSpPr>
        <dsp:cNvPr id="0" name=""/>
        <dsp:cNvSpPr/>
      </dsp:nvSpPr>
      <dsp:spPr>
        <a:xfrm rot="5400000">
          <a:off x="2513523" y="149268"/>
          <a:ext cx="1133920" cy="1133920"/>
        </a:xfrm>
        <a:prstGeom prst="pieWedge">
          <a:avLst/>
        </a:prstGeom>
        <a:solidFill>
          <a:schemeClr val="accent2">
            <a:hueOff val="0"/>
            <a:satOff val="0"/>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de</a:t>
          </a:r>
        </a:p>
      </dsp:txBody>
      <dsp:txXfrm rot="-5400000">
        <a:off x="2513523" y="481385"/>
        <a:ext cx="801803" cy="801803"/>
      </dsp:txXfrm>
    </dsp:sp>
    <dsp:sp modelId="{1E1F5FFC-0F83-42B6-A1C8-2E5E7990444F}">
      <dsp:nvSpPr>
        <dsp:cNvPr id="0" name=""/>
        <dsp:cNvSpPr/>
      </dsp:nvSpPr>
      <dsp:spPr>
        <a:xfrm rot="10800000">
          <a:off x="2513523" y="1335564"/>
          <a:ext cx="1133920" cy="1133920"/>
        </a:xfrm>
        <a:prstGeom prst="pieWedge">
          <a:avLst/>
        </a:prstGeom>
        <a:solidFill>
          <a:schemeClr val="accent2">
            <a:hueOff val="0"/>
            <a:satOff val="0"/>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Gases</a:t>
          </a:r>
        </a:p>
      </dsp:txBody>
      <dsp:txXfrm rot="10800000">
        <a:off x="2513523" y="1335564"/>
        <a:ext cx="801803" cy="801803"/>
      </dsp:txXfrm>
    </dsp:sp>
    <dsp:sp modelId="{7821C923-5D9E-4056-ACA2-63DF68B2F9E9}">
      <dsp:nvSpPr>
        <dsp:cNvPr id="0" name=""/>
        <dsp:cNvSpPr/>
      </dsp:nvSpPr>
      <dsp:spPr>
        <a:xfrm rot="16200000">
          <a:off x="1327227" y="1335564"/>
          <a:ext cx="1133920" cy="1133920"/>
        </a:xfrm>
        <a:prstGeom prst="pieWedge">
          <a:avLst/>
        </a:prstGeom>
        <a:solidFill>
          <a:schemeClr val="accent2">
            <a:hueOff val="0"/>
            <a:satOff val="0"/>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CL" sz="1700" kern="1200" dirty="0"/>
            <a:t>Los </a:t>
          </a:r>
        </a:p>
      </dsp:txBody>
      <dsp:txXfrm rot="5400000">
        <a:off x="1659344" y="1335564"/>
        <a:ext cx="801803" cy="801803"/>
      </dsp:txXfrm>
    </dsp:sp>
    <dsp:sp modelId="{0FBED1A8-9FC0-45E4-BCC9-A20FD714AABB}">
      <dsp:nvSpPr>
        <dsp:cNvPr id="0" name=""/>
        <dsp:cNvSpPr/>
      </dsp:nvSpPr>
      <dsp:spPr>
        <a:xfrm>
          <a:off x="2291584" y="1073689"/>
          <a:ext cx="391503" cy="34043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EDAF57-7C16-49AF-A05B-276A8A34A27C}">
      <dsp:nvSpPr>
        <dsp:cNvPr id="0" name=""/>
        <dsp:cNvSpPr/>
      </dsp:nvSpPr>
      <dsp:spPr>
        <a:xfrm rot="10800000">
          <a:off x="2291584" y="1204626"/>
          <a:ext cx="391503" cy="34043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87C53-E7E6-4109-93FD-2BEF883A7DA1}" type="datetimeFigureOut">
              <a:rPr lang="es-CL" smtClean="0"/>
              <a:t>09-09-2019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9E0F7-C970-4255-83C9-77CB8DA435E4}" type="slidenum">
              <a:rPr lang="es-CL" smtClean="0"/>
              <a:t>‹Nº›</a:t>
            </a:fld>
            <a:endParaRPr lang="es-CL"/>
          </a:p>
        </p:txBody>
      </p:sp>
    </p:spTree>
    <p:extLst>
      <p:ext uri="{BB962C8B-B14F-4D97-AF65-F5344CB8AC3E}">
        <p14:creationId xmlns:p14="http://schemas.microsoft.com/office/powerpoint/2010/main" val="1591332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Ejemplo: un cubo de gas</a:t>
            </a:r>
            <a:r>
              <a:rPr lang="es-CL" baseline="0" dirty="0"/>
              <a:t> con sus lados a diferentes temperaturas, </a:t>
            </a:r>
            <a:r>
              <a:rPr lang="es-CL" baseline="0" dirty="0" err="1"/>
              <a:t>aisado</a:t>
            </a:r>
            <a:r>
              <a:rPr lang="es-CL" baseline="0" dirty="0"/>
              <a:t> y sin transferencia de masa y de </a:t>
            </a:r>
            <a:r>
              <a:rPr lang="es-CL" baseline="0" dirty="0" err="1"/>
              <a:t>energía,¿Se</a:t>
            </a:r>
            <a:r>
              <a:rPr lang="es-CL" baseline="0" dirty="0"/>
              <a:t> encuentra en equilibrio termodinámico?</a:t>
            </a:r>
            <a:endParaRPr lang="es-CL" dirty="0"/>
          </a:p>
        </p:txBody>
      </p:sp>
      <p:sp>
        <p:nvSpPr>
          <p:cNvPr id="4" name="Marcador de número de diapositiva 3"/>
          <p:cNvSpPr>
            <a:spLocks noGrp="1"/>
          </p:cNvSpPr>
          <p:nvPr>
            <p:ph type="sldNum" sz="quarter" idx="10"/>
          </p:nvPr>
        </p:nvSpPr>
        <p:spPr/>
        <p:txBody>
          <a:bodyPr/>
          <a:lstStyle/>
          <a:p>
            <a:fld id="{53D9E0F7-C970-4255-83C9-77CB8DA435E4}" type="slidenum">
              <a:rPr lang="es-CL" smtClean="0"/>
              <a:t>20</a:t>
            </a:fld>
            <a:endParaRPr lang="es-CL"/>
          </a:p>
        </p:txBody>
      </p:sp>
    </p:spTree>
    <p:extLst>
      <p:ext uri="{BB962C8B-B14F-4D97-AF65-F5344CB8AC3E}">
        <p14:creationId xmlns:p14="http://schemas.microsoft.com/office/powerpoint/2010/main" val="365665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Solo para recordar, escribir en pizarra</a:t>
            </a:r>
          </a:p>
        </p:txBody>
      </p:sp>
      <p:sp>
        <p:nvSpPr>
          <p:cNvPr id="4" name="Marcador de número de diapositiva 3"/>
          <p:cNvSpPr>
            <a:spLocks noGrp="1"/>
          </p:cNvSpPr>
          <p:nvPr>
            <p:ph type="sldNum" sz="quarter" idx="10"/>
          </p:nvPr>
        </p:nvSpPr>
        <p:spPr/>
        <p:txBody>
          <a:bodyPr/>
          <a:lstStyle/>
          <a:p>
            <a:fld id="{53D9E0F7-C970-4255-83C9-77CB8DA435E4}" type="slidenum">
              <a:rPr lang="es-CL" smtClean="0"/>
              <a:t>27</a:t>
            </a:fld>
            <a:endParaRPr lang="es-CL"/>
          </a:p>
        </p:txBody>
      </p:sp>
    </p:spTree>
    <p:extLst>
      <p:ext uri="{BB962C8B-B14F-4D97-AF65-F5344CB8AC3E}">
        <p14:creationId xmlns:p14="http://schemas.microsoft.com/office/powerpoint/2010/main" val="264512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53D9E0F7-C970-4255-83C9-77CB8DA435E4}" type="slidenum">
              <a:rPr lang="es-CL" smtClean="0"/>
              <a:t>30</a:t>
            </a:fld>
            <a:endParaRPr lang="es-CL"/>
          </a:p>
        </p:txBody>
      </p:sp>
    </p:spTree>
    <p:extLst>
      <p:ext uri="{BB962C8B-B14F-4D97-AF65-F5344CB8AC3E}">
        <p14:creationId xmlns:p14="http://schemas.microsoft.com/office/powerpoint/2010/main" val="1780191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Realizar</a:t>
            </a:r>
            <a:r>
              <a:rPr lang="es-CL" baseline="0" dirty="0"/>
              <a:t> diagramas en pizarra, si lo olvidas pasar a </a:t>
            </a:r>
            <a:r>
              <a:rPr lang="es-CL" baseline="0" dirty="0" err="1"/>
              <a:t>diapo</a:t>
            </a:r>
            <a:r>
              <a:rPr lang="es-CL" baseline="0" dirty="0"/>
              <a:t> siguiente</a:t>
            </a:r>
            <a:endParaRPr lang="es-CL" dirty="0"/>
          </a:p>
        </p:txBody>
      </p:sp>
      <p:sp>
        <p:nvSpPr>
          <p:cNvPr id="4" name="Marcador de número de diapositiva 3"/>
          <p:cNvSpPr>
            <a:spLocks noGrp="1"/>
          </p:cNvSpPr>
          <p:nvPr>
            <p:ph type="sldNum" sz="quarter" idx="10"/>
          </p:nvPr>
        </p:nvSpPr>
        <p:spPr/>
        <p:txBody>
          <a:bodyPr/>
          <a:lstStyle/>
          <a:p>
            <a:fld id="{53D9E0F7-C970-4255-83C9-77CB8DA435E4}" type="slidenum">
              <a:rPr lang="es-CL" smtClean="0"/>
              <a:t>31</a:t>
            </a:fld>
            <a:endParaRPr lang="es-CL"/>
          </a:p>
        </p:txBody>
      </p:sp>
    </p:spTree>
    <p:extLst>
      <p:ext uri="{BB962C8B-B14F-4D97-AF65-F5344CB8AC3E}">
        <p14:creationId xmlns:p14="http://schemas.microsoft.com/office/powerpoint/2010/main" val="86569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dirty="0"/>
              <a:t>A baja densidad molecular…significa que un gas se expande infinitamente, pero</a:t>
            </a:r>
            <a:r>
              <a:rPr lang="es-CL" baseline="0" dirty="0"/>
              <a:t> la realidad no es así. </a:t>
            </a:r>
          </a:p>
          <a:p>
            <a:r>
              <a:rPr lang="es-CL" baseline="0" dirty="0"/>
              <a:t>Bajo las 10 atm estamos </a:t>
            </a:r>
            <a:r>
              <a:rPr lang="es-CL" baseline="0" dirty="0" err="1"/>
              <a:t>acercandonos</a:t>
            </a:r>
            <a:r>
              <a:rPr lang="es-CL" baseline="0" dirty="0"/>
              <a:t> al comportamiento ideal.</a:t>
            </a:r>
            <a:endParaRPr lang="es-CL" dirty="0"/>
          </a:p>
        </p:txBody>
      </p:sp>
      <p:sp>
        <p:nvSpPr>
          <p:cNvPr id="4" name="3 Marcador de número de diapositiva"/>
          <p:cNvSpPr>
            <a:spLocks noGrp="1"/>
          </p:cNvSpPr>
          <p:nvPr>
            <p:ph type="sldNum" sz="quarter" idx="10"/>
          </p:nvPr>
        </p:nvSpPr>
        <p:spPr/>
        <p:txBody>
          <a:bodyPr/>
          <a:lstStyle/>
          <a:p>
            <a:fld id="{DC0E7119-2F1D-419D-BC11-14447FB9CE1F}" type="slidenum">
              <a:rPr lang="es-CL" smtClean="0"/>
              <a:t>35</a:t>
            </a:fld>
            <a:endParaRPr lang="es-CL"/>
          </a:p>
        </p:txBody>
      </p:sp>
    </p:spTree>
    <p:extLst>
      <p:ext uri="{BB962C8B-B14F-4D97-AF65-F5344CB8AC3E}">
        <p14:creationId xmlns:p14="http://schemas.microsoft.com/office/powerpoint/2010/main" val="171700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dirty="0"/>
              <a:t>La presión es inversamente proporcional al volumen. Ley de </a:t>
            </a:r>
            <a:r>
              <a:rPr lang="es-CL" dirty="0" err="1"/>
              <a:t>boyle</a:t>
            </a:r>
            <a:endParaRPr lang="es-CL" dirty="0"/>
          </a:p>
          <a:p>
            <a:r>
              <a:rPr lang="es-CL" dirty="0"/>
              <a:t>Ley</a:t>
            </a:r>
            <a:r>
              <a:rPr lang="es-CL" baseline="0" dirty="0"/>
              <a:t> de charles, la temperatura es directamente proporcional al volumen</a:t>
            </a:r>
            <a:endParaRPr lang="es-CL" dirty="0"/>
          </a:p>
        </p:txBody>
      </p:sp>
      <p:sp>
        <p:nvSpPr>
          <p:cNvPr id="4" name="3 Marcador de número de diapositiva"/>
          <p:cNvSpPr>
            <a:spLocks noGrp="1"/>
          </p:cNvSpPr>
          <p:nvPr>
            <p:ph type="sldNum" sz="quarter" idx="10"/>
          </p:nvPr>
        </p:nvSpPr>
        <p:spPr/>
        <p:txBody>
          <a:bodyPr/>
          <a:lstStyle/>
          <a:p>
            <a:fld id="{DC0E7119-2F1D-419D-BC11-14447FB9CE1F}" type="slidenum">
              <a:rPr lang="es-CL" smtClean="0"/>
              <a:t>41</a:t>
            </a:fld>
            <a:endParaRPr lang="es-CL"/>
          </a:p>
        </p:txBody>
      </p:sp>
    </p:spTree>
    <p:extLst>
      <p:ext uri="{BB962C8B-B14F-4D97-AF65-F5344CB8AC3E}">
        <p14:creationId xmlns:p14="http://schemas.microsoft.com/office/powerpoint/2010/main" val="99353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dirty="0"/>
              <a:t>Esa desviación </a:t>
            </a:r>
            <a:r>
              <a:rPr lang="es-CL" dirty="0" err="1"/>
              <a:t>presion</a:t>
            </a:r>
            <a:r>
              <a:rPr lang="es-CL" dirty="0"/>
              <a:t> volumen y temperatura</a:t>
            </a:r>
          </a:p>
        </p:txBody>
      </p:sp>
      <p:sp>
        <p:nvSpPr>
          <p:cNvPr id="4" name="3 Marcador de número de diapositiva"/>
          <p:cNvSpPr>
            <a:spLocks noGrp="1"/>
          </p:cNvSpPr>
          <p:nvPr>
            <p:ph type="sldNum" sz="quarter" idx="10"/>
          </p:nvPr>
        </p:nvSpPr>
        <p:spPr/>
        <p:txBody>
          <a:bodyPr/>
          <a:lstStyle/>
          <a:p>
            <a:fld id="{DC0E7119-2F1D-419D-BC11-14447FB9CE1F}" type="slidenum">
              <a:rPr lang="es-CL" smtClean="0"/>
              <a:t>45</a:t>
            </a:fld>
            <a:endParaRPr lang="es-CL"/>
          </a:p>
        </p:txBody>
      </p:sp>
    </p:spTree>
    <p:extLst>
      <p:ext uri="{BB962C8B-B14F-4D97-AF65-F5344CB8AC3E}">
        <p14:creationId xmlns:p14="http://schemas.microsoft.com/office/powerpoint/2010/main" val="340526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2296224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1573380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78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275528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67007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198715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2985380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181041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1552754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E02C61B-2924-4770-8381-0ABE046C7380}" type="datetimeFigureOut">
              <a:rPr lang="es-CL" smtClean="0"/>
              <a:t>09-09-2019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2803107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E02C61B-2924-4770-8381-0ABE046C7380}" type="datetimeFigureOut">
              <a:rPr lang="es-CL" smtClean="0"/>
              <a:t>09-09-2019</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432657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E02C61B-2924-4770-8381-0ABE046C7380}" type="datetimeFigureOut">
              <a:rPr lang="es-CL" smtClean="0"/>
              <a:t>09-09-2019</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3720852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E02C61B-2924-4770-8381-0ABE046C7380}" type="datetimeFigureOut">
              <a:rPr lang="es-CL" smtClean="0"/>
              <a:t>09-09-2019</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889820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2C61B-2924-4770-8381-0ABE046C7380}" type="datetimeFigureOut">
              <a:rPr lang="es-CL" smtClean="0"/>
              <a:t>09-09-2019</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2623356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E02C61B-2924-4770-8381-0ABE046C7380}" type="datetimeFigureOut">
              <a:rPr lang="es-CL" smtClean="0"/>
              <a:t>09-09-2019</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3817277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E02C61B-2924-4770-8381-0ABE046C7380}" type="datetimeFigureOut">
              <a:rPr lang="es-CL" smtClean="0"/>
              <a:t>09-09-2019</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FC21D14-840C-4685-A901-43783CCCE9CA}" type="slidenum">
              <a:rPr lang="es-CL" smtClean="0"/>
              <a:t>‹Nº›</a:t>
            </a:fld>
            <a:endParaRPr lang="es-CL"/>
          </a:p>
        </p:txBody>
      </p:sp>
    </p:spTree>
    <p:extLst>
      <p:ext uri="{BB962C8B-B14F-4D97-AF65-F5344CB8AC3E}">
        <p14:creationId xmlns:p14="http://schemas.microsoft.com/office/powerpoint/2010/main" val="1971146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02C61B-2924-4770-8381-0ABE046C7380}" type="datetimeFigureOut">
              <a:rPr lang="es-CL" smtClean="0"/>
              <a:t>09-09-2019</a:t>
            </a:fld>
            <a:endParaRPr lang="es-C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FC21D14-840C-4685-A901-43783CCCE9CA}" type="slidenum">
              <a:rPr lang="es-CL" smtClean="0"/>
              <a:t>‹Nº›</a:t>
            </a:fld>
            <a:endParaRPr lang="es-CL"/>
          </a:p>
        </p:txBody>
      </p:sp>
    </p:spTree>
    <p:extLst>
      <p:ext uri="{BB962C8B-B14F-4D97-AF65-F5344CB8AC3E}">
        <p14:creationId xmlns:p14="http://schemas.microsoft.com/office/powerpoint/2010/main" val="199796241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11.png"/><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73.png"/><Relationship Id="rId4" Type="http://schemas.openxmlformats.org/officeDocument/2006/relationships/image" Target="../media/image680.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76.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0.png"/><Relationship Id="rId1" Type="http://schemas.openxmlformats.org/officeDocument/2006/relationships/slideLayout" Target="../slideLayouts/slideLayout7.xml"/><Relationship Id="rId4" Type="http://schemas.microsoft.com/office/2007/relationships/hdphoto" Target="../media/hdphoto14.wdp"/></Relationships>
</file>

<file path=ppt/slides/_rels/slide39.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81.png"/><Relationship Id="rId7" Type="http://schemas.microsoft.com/office/2007/relationships/hdphoto" Target="../media/hdphoto16.wdp"/><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15.wdp"/><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86.png"/><Relationship Id="rId4" Type="http://schemas.microsoft.com/office/2007/relationships/hdphoto" Target="../media/hdphoto17.wdp"/></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9.png"/><Relationship Id="rId5" Type="http://schemas.microsoft.com/office/2007/relationships/hdphoto" Target="../media/hdphoto19.wdp"/><Relationship Id="rId10" Type="http://schemas.microsoft.com/office/2007/relationships/hdphoto" Target="../media/hdphoto20.wdp"/><Relationship Id="rId4" Type="http://schemas.openxmlformats.org/officeDocument/2006/relationships/image" Target="../media/image88.png"/><Relationship Id="rId9"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microsoft.com/office/2007/relationships/hdphoto" Target="../media/hdphoto22.wdp"/><Relationship Id="rId3" Type="http://schemas.microsoft.com/office/2007/relationships/hdphoto" Target="../media/hdphoto21.wdp"/><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1520.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23.wdp"/></Relationships>
</file>

<file path=ppt/slides/_rels/slide48.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28275" y="705981"/>
            <a:ext cx="9922933" cy="1646302"/>
          </a:xfrm>
        </p:spPr>
        <p:txBody>
          <a:bodyPr/>
          <a:lstStyle/>
          <a:p>
            <a:pPr algn="ctr"/>
            <a:r>
              <a:rPr lang="es-CL" sz="4800" dirty="0">
                <a:solidFill>
                  <a:schemeClr val="bg2">
                    <a:lumMod val="25000"/>
                  </a:schemeClr>
                </a:solidFill>
              </a:rPr>
              <a:t>Universidad Católica del Norte</a:t>
            </a:r>
          </a:p>
        </p:txBody>
      </p:sp>
      <p:sp>
        <p:nvSpPr>
          <p:cNvPr id="3" name="Subtítulo 2"/>
          <p:cNvSpPr>
            <a:spLocks noGrp="1"/>
          </p:cNvSpPr>
          <p:nvPr>
            <p:ph type="subTitle" idx="1"/>
          </p:nvPr>
        </p:nvSpPr>
        <p:spPr>
          <a:xfrm>
            <a:off x="1506273" y="2352283"/>
            <a:ext cx="7766936" cy="1096899"/>
          </a:xfrm>
        </p:spPr>
        <p:txBody>
          <a:bodyPr>
            <a:normAutofit/>
          </a:bodyPr>
          <a:lstStyle/>
          <a:p>
            <a:pPr algn="ctr"/>
            <a:r>
              <a:rPr lang="es-CL" sz="4000" dirty="0">
                <a:solidFill>
                  <a:srgbClr val="CC3300"/>
                </a:solidFill>
              </a:rPr>
              <a:t>Escuela de Ingeniería</a:t>
            </a:r>
          </a:p>
        </p:txBody>
      </p:sp>
      <p:sp>
        <p:nvSpPr>
          <p:cNvPr id="4" name="CuadroTexto 3"/>
          <p:cNvSpPr txBox="1"/>
          <p:nvPr/>
        </p:nvSpPr>
        <p:spPr>
          <a:xfrm>
            <a:off x="334249" y="5476461"/>
            <a:ext cx="8938960" cy="1077218"/>
          </a:xfrm>
          <a:prstGeom prst="rect">
            <a:avLst/>
          </a:prstGeom>
          <a:noFill/>
        </p:spPr>
        <p:txBody>
          <a:bodyPr wrap="square" rtlCol="0">
            <a:spAutoFit/>
          </a:bodyPr>
          <a:lstStyle/>
          <a:p>
            <a:pPr algn="ctr"/>
            <a:r>
              <a:rPr lang="es-CL" sz="3200" b="1" dirty="0">
                <a:solidFill>
                  <a:schemeClr val="tx2">
                    <a:lumMod val="75000"/>
                  </a:schemeClr>
                </a:solidFill>
              </a:rPr>
              <a:t>Unidad 1: Introducción y Conceptos Básicos de la Termodinámica</a:t>
            </a:r>
          </a:p>
        </p:txBody>
      </p:sp>
      <p:pic>
        <p:nvPicPr>
          <p:cNvPr id="5" name="Imagen 4"/>
          <p:cNvPicPr>
            <a:picLocks noChangeAspect="1"/>
          </p:cNvPicPr>
          <p:nvPr/>
        </p:nvPicPr>
        <p:blipFill>
          <a:blip r:embed="rId2"/>
          <a:stretch>
            <a:fillRect/>
          </a:stretch>
        </p:blipFill>
        <p:spPr>
          <a:xfrm>
            <a:off x="1779851" y="50604"/>
            <a:ext cx="6047756" cy="1310754"/>
          </a:xfrm>
          <a:prstGeom prst="rect">
            <a:avLst/>
          </a:prstGeom>
        </p:spPr>
      </p:pic>
    </p:spTree>
    <p:extLst>
      <p:ext uri="{BB962C8B-B14F-4D97-AF65-F5344CB8AC3E}">
        <p14:creationId xmlns:p14="http://schemas.microsoft.com/office/powerpoint/2010/main" val="3756605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06400" y="345440"/>
            <a:ext cx="9072880" cy="369332"/>
          </a:xfrm>
          <a:prstGeom prst="rect">
            <a:avLst/>
          </a:prstGeom>
          <a:noFill/>
        </p:spPr>
        <p:txBody>
          <a:bodyPr wrap="square" rtlCol="0">
            <a:spAutoFit/>
          </a:bodyPr>
          <a:lstStyle/>
          <a:p>
            <a:r>
              <a:rPr lang="es-CL" dirty="0"/>
              <a:t>Según su transferencia de calor, el sistema puede clasificarse :</a:t>
            </a:r>
          </a:p>
        </p:txBody>
      </p:sp>
      <p:sp>
        <p:nvSpPr>
          <p:cNvPr id="3" name="CuadroTexto 2"/>
          <p:cNvSpPr txBox="1"/>
          <p:nvPr/>
        </p:nvSpPr>
        <p:spPr>
          <a:xfrm>
            <a:off x="1005840" y="1026160"/>
            <a:ext cx="6065520" cy="923330"/>
          </a:xfrm>
          <a:prstGeom prst="rect">
            <a:avLst/>
          </a:prstGeom>
          <a:noFill/>
        </p:spPr>
        <p:txBody>
          <a:bodyPr wrap="square" rtlCol="0">
            <a:spAutoFit/>
          </a:bodyPr>
          <a:lstStyle/>
          <a:p>
            <a:pPr marL="342900" indent="-342900">
              <a:buFont typeface="+mj-lt"/>
              <a:buAutoNum type="arabicPeriod"/>
            </a:pPr>
            <a:r>
              <a:rPr lang="es-CL" dirty="0"/>
              <a:t>Sistemas Adiabáticos</a:t>
            </a:r>
          </a:p>
          <a:p>
            <a:pPr marL="342900" indent="-342900">
              <a:buFont typeface="+mj-lt"/>
              <a:buAutoNum type="arabicPeriod"/>
            </a:pPr>
            <a:r>
              <a:rPr lang="es-CL" dirty="0"/>
              <a:t>Sistemas no adiabáticos</a:t>
            </a:r>
          </a:p>
          <a:p>
            <a:r>
              <a:rPr lang="es-CL" dirty="0"/>
              <a:t>     o diatérmicos</a:t>
            </a:r>
          </a:p>
        </p:txBody>
      </p:sp>
      <p:grpSp>
        <p:nvGrpSpPr>
          <p:cNvPr id="4" name="Grupo 3"/>
          <p:cNvGrpSpPr/>
          <p:nvPr/>
        </p:nvGrpSpPr>
        <p:grpSpPr>
          <a:xfrm>
            <a:off x="4038600" y="956807"/>
            <a:ext cx="5443328" cy="967694"/>
            <a:chOff x="3094385" y="1749287"/>
            <a:chExt cx="5443328" cy="967694"/>
          </a:xfrm>
        </p:grpSpPr>
        <p:grpSp>
          <p:nvGrpSpPr>
            <p:cNvPr id="5" name="Grupo 4"/>
            <p:cNvGrpSpPr/>
            <p:nvPr/>
          </p:nvGrpSpPr>
          <p:grpSpPr>
            <a:xfrm>
              <a:off x="3101009" y="1749287"/>
              <a:ext cx="4432852" cy="369332"/>
              <a:chOff x="3101009" y="1749287"/>
              <a:chExt cx="4432852" cy="369332"/>
            </a:xfrm>
          </p:grpSpPr>
          <p:cxnSp>
            <p:nvCxnSpPr>
              <p:cNvPr id="12" name="Conector recto de flecha 11"/>
              <p:cNvCxnSpPr/>
              <p:nvPr/>
            </p:nvCxnSpPr>
            <p:spPr>
              <a:xfrm>
                <a:off x="3101009" y="1977887"/>
                <a:ext cx="163001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4929809" y="1749287"/>
                <a:ext cx="2604052" cy="369332"/>
              </a:xfrm>
              <a:prstGeom prst="rect">
                <a:avLst/>
              </a:prstGeom>
              <a:noFill/>
            </p:spPr>
            <p:txBody>
              <a:bodyPr wrap="square" rtlCol="0">
                <a:spAutoFit/>
              </a:bodyPr>
              <a:lstStyle/>
              <a:p>
                <a:r>
                  <a:rPr lang="es-CL" dirty="0" err="1"/>
                  <a:t>T°</a:t>
                </a:r>
                <a:r>
                  <a:rPr lang="es-CL" dirty="0"/>
                  <a:t> cte.</a:t>
                </a:r>
              </a:p>
            </p:txBody>
          </p:sp>
        </p:grpSp>
        <p:grpSp>
          <p:nvGrpSpPr>
            <p:cNvPr id="6" name="Grupo 5"/>
            <p:cNvGrpSpPr/>
            <p:nvPr/>
          </p:nvGrpSpPr>
          <p:grpSpPr>
            <a:xfrm>
              <a:off x="3094385" y="2070650"/>
              <a:ext cx="5443328" cy="646331"/>
              <a:chOff x="3101009" y="1749287"/>
              <a:chExt cx="5443328" cy="646331"/>
            </a:xfrm>
          </p:grpSpPr>
          <p:cxnSp>
            <p:nvCxnSpPr>
              <p:cNvPr id="10" name="Conector recto de flecha 9"/>
              <p:cNvCxnSpPr/>
              <p:nvPr/>
            </p:nvCxnSpPr>
            <p:spPr>
              <a:xfrm>
                <a:off x="3101009" y="1977887"/>
                <a:ext cx="163001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929809" y="1749287"/>
                <a:ext cx="3614528" cy="646331"/>
              </a:xfrm>
              <a:prstGeom prst="rect">
                <a:avLst/>
              </a:prstGeom>
              <a:noFill/>
            </p:spPr>
            <p:txBody>
              <a:bodyPr wrap="square" rtlCol="0">
                <a:spAutoFit/>
              </a:bodyPr>
              <a:lstStyle/>
              <a:p>
                <a:r>
                  <a:rPr lang="es-CL" dirty="0"/>
                  <a:t>Transferencia de calor, no así de materia.</a:t>
                </a:r>
              </a:p>
            </p:txBody>
          </p:sp>
        </p:grpSp>
      </p:grpSp>
      <p:pic>
        <p:nvPicPr>
          <p:cNvPr id="14" name="Imagen 13"/>
          <p:cNvPicPr>
            <a:picLocks noChangeAspect="1"/>
          </p:cNvPicPr>
          <p:nvPr/>
        </p:nvPicPr>
        <p:blipFill>
          <a:blip r:embed="rId2">
            <a:biLevel thresh="50000"/>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294640" y="2128798"/>
            <a:ext cx="9489440" cy="44546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9191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47040" y="304800"/>
            <a:ext cx="5770880" cy="646331"/>
          </a:xfrm>
          <a:prstGeom prst="rect">
            <a:avLst/>
          </a:prstGeom>
          <a:noFill/>
        </p:spPr>
        <p:txBody>
          <a:bodyPr wrap="square" rtlCol="0">
            <a:spAutoFit/>
          </a:bodyPr>
          <a:lstStyle/>
          <a:p>
            <a:r>
              <a:rPr lang="es-CL" dirty="0"/>
              <a:t>Energía potencial</a:t>
            </a:r>
          </a:p>
          <a:p>
            <a:r>
              <a:rPr lang="es-CL" dirty="0"/>
              <a:t>Energía cinética</a:t>
            </a:r>
          </a:p>
        </p:txBody>
      </p:sp>
      <p:grpSp>
        <p:nvGrpSpPr>
          <p:cNvPr id="5" name="Grupo 4"/>
          <p:cNvGrpSpPr/>
          <p:nvPr/>
        </p:nvGrpSpPr>
        <p:grpSpPr>
          <a:xfrm>
            <a:off x="2712720" y="236022"/>
            <a:ext cx="4003040" cy="715109"/>
            <a:chOff x="2712720" y="236022"/>
            <a:chExt cx="4003040" cy="715109"/>
          </a:xfrm>
        </p:grpSpPr>
        <p:sp>
          <p:nvSpPr>
            <p:cNvPr id="3" name="Cerrar llave 2"/>
            <p:cNvSpPr/>
            <p:nvPr/>
          </p:nvSpPr>
          <p:spPr>
            <a:xfrm>
              <a:off x="2712720" y="236022"/>
              <a:ext cx="104648" cy="71510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
          <p:nvSpPr>
            <p:cNvPr id="4" name="CuadroTexto 3"/>
            <p:cNvSpPr txBox="1"/>
            <p:nvPr/>
          </p:nvSpPr>
          <p:spPr>
            <a:xfrm>
              <a:off x="3078480" y="304800"/>
              <a:ext cx="3637280" cy="369332"/>
            </a:xfrm>
            <a:prstGeom prst="rect">
              <a:avLst/>
            </a:prstGeom>
            <a:noFill/>
          </p:spPr>
          <p:txBody>
            <a:bodyPr wrap="square" rtlCol="0">
              <a:spAutoFit/>
            </a:bodyPr>
            <a:lstStyle/>
            <a:p>
              <a:r>
                <a:rPr lang="es-CL" dirty="0"/>
                <a:t>Energías externas al sistema</a:t>
              </a:r>
            </a:p>
          </p:txBody>
        </p:sp>
      </p:grpSp>
      <p:grpSp>
        <p:nvGrpSpPr>
          <p:cNvPr id="11" name="Grupo 10"/>
          <p:cNvGrpSpPr/>
          <p:nvPr/>
        </p:nvGrpSpPr>
        <p:grpSpPr>
          <a:xfrm>
            <a:off x="4595635" y="1441781"/>
            <a:ext cx="3515360" cy="528320"/>
            <a:chOff x="2519680" y="1544320"/>
            <a:chExt cx="3515360" cy="528320"/>
          </a:xfrm>
        </p:grpSpPr>
        <p:sp>
          <p:nvSpPr>
            <p:cNvPr id="7" name="Cerrar llave 6"/>
            <p:cNvSpPr/>
            <p:nvPr/>
          </p:nvSpPr>
          <p:spPr>
            <a:xfrm>
              <a:off x="2519680" y="1544320"/>
              <a:ext cx="132080" cy="52832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L"/>
            </a:p>
          </p:txBody>
        </p:sp>
        <p:sp>
          <p:nvSpPr>
            <p:cNvPr id="8" name="CuadroTexto 7"/>
            <p:cNvSpPr txBox="1"/>
            <p:nvPr/>
          </p:nvSpPr>
          <p:spPr>
            <a:xfrm>
              <a:off x="2794000" y="1554480"/>
              <a:ext cx="3241040" cy="369332"/>
            </a:xfrm>
            <a:prstGeom prst="rect">
              <a:avLst/>
            </a:prstGeom>
            <a:noFill/>
          </p:spPr>
          <p:txBody>
            <a:bodyPr wrap="square" rtlCol="0">
              <a:spAutoFit/>
            </a:bodyPr>
            <a:lstStyle/>
            <a:p>
              <a:r>
                <a:rPr lang="es-CL" dirty="0"/>
                <a:t>Definir estado termodinámico</a:t>
              </a:r>
            </a:p>
          </p:txBody>
        </p:sp>
      </p:grpSp>
      <p:graphicFrame>
        <p:nvGraphicFramePr>
          <p:cNvPr id="10" name="Diagrama 9"/>
          <p:cNvGraphicFramePr/>
          <p:nvPr>
            <p:extLst>
              <p:ext uri="{D42A27DB-BD31-4B8C-83A1-F6EECF244321}">
                <p14:modId xmlns:p14="http://schemas.microsoft.com/office/powerpoint/2010/main" val="2316382321"/>
              </p:ext>
            </p:extLst>
          </p:nvPr>
        </p:nvGraphicFramePr>
        <p:xfrm>
          <a:off x="926727" y="1419721"/>
          <a:ext cx="4090503" cy="2836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uadroTexto 12"/>
          <p:cNvSpPr txBox="1"/>
          <p:nvPr/>
        </p:nvSpPr>
        <p:spPr>
          <a:xfrm>
            <a:off x="5093800" y="2424787"/>
            <a:ext cx="4216400" cy="400110"/>
          </a:xfrm>
          <a:prstGeom prst="rect">
            <a:avLst/>
          </a:prstGeom>
          <a:noFill/>
        </p:spPr>
        <p:txBody>
          <a:bodyPr wrap="square" rtlCol="0">
            <a:spAutoFit/>
          </a:bodyPr>
          <a:lstStyle/>
          <a:p>
            <a:pPr algn="just"/>
            <a:r>
              <a:rPr lang="es-CL" sz="2000" dirty="0">
                <a:solidFill>
                  <a:srgbClr val="00B050"/>
                </a:solidFill>
              </a:rPr>
              <a:t>¿Qué es un estado termodinámico?</a:t>
            </a:r>
          </a:p>
        </p:txBody>
      </p:sp>
      <p:sp>
        <p:nvSpPr>
          <p:cNvPr id="6" name="CuadroTexto 5"/>
          <p:cNvSpPr txBox="1"/>
          <p:nvPr/>
        </p:nvSpPr>
        <p:spPr>
          <a:xfrm>
            <a:off x="5093800" y="3064141"/>
            <a:ext cx="6738949" cy="1477328"/>
          </a:xfrm>
          <a:prstGeom prst="rect">
            <a:avLst/>
          </a:prstGeom>
          <a:noFill/>
        </p:spPr>
        <p:txBody>
          <a:bodyPr wrap="square" rtlCol="0">
            <a:spAutoFit/>
          </a:bodyPr>
          <a:lstStyle/>
          <a:p>
            <a:pPr algn="just"/>
            <a:r>
              <a:rPr lang="es-CL" dirty="0"/>
              <a:t>Es un conjunto de propiedades macroscópicas identificables</a:t>
            </a:r>
          </a:p>
          <a:p>
            <a:pPr algn="just"/>
            <a:r>
              <a:rPr lang="es-CL" dirty="0">
                <a:sym typeface="Wingdings" panose="05000000000000000000" pitchFamily="2" charset="2"/>
              </a:rPr>
              <a:t>presión(manómetro)</a:t>
            </a:r>
          </a:p>
          <a:p>
            <a:pPr algn="just"/>
            <a:r>
              <a:rPr lang="es-CL" dirty="0">
                <a:sym typeface="Wingdings" panose="05000000000000000000" pitchFamily="2" charset="2"/>
              </a:rPr>
              <a:t>temperatura(termómetro)</a:t>
            </a:r>
          </a:p>
          <a:p>
            <a:pPr algn="just"/>
            <a:r>
              <a:rPr lang="es-CL" dirty="0">
                <a:sym typeface="Wingdings" panose="05000000000000000000" pitchFamily="2" charset="2"/>
              </a:rPr>
              <a:t>volumen(</a:t>
            </a:r>
            <a:r>
              <a:rPr lang="es-CL" dirty="0" err="1">
                <a:sym typeface="Wingdings" panose="05000000000000000000" pitchFamily="2" charset="2"/>
              </a:rPr>
              <a:t>flujómetro</a:t>
            </a:r>
            <a:r>
              <a:rPr lang="es-CL" dirty="0">
                <a:sym typeface="Wingdings" panose="05000000000000000000" pitchFamily="2" charset="2"/>
              </a:rPr>
              <a:t>)</a:t>
            </a:r>
          </a:p>
          <a:p>
            <a:pPr algn="just"/>
            <a:r>
              <a:rPr lang="es-CL" dirty="0">
                <a:sym typeface="Wingdings" panose="05000000000000000000" pitchFamily="2" charset="2"/>
              </a:rPr>
              <a:t>densidad(densímetro o un picnómetro)</a:t>
            </a:r>
            <a:endParaRPr lang="es-CL" dirty="0"/>
          </a:p>
        </p:txBody>
      </p:sp>
      <p:sp>
        <p:nvSpPr>
          <p:cNvPr id="12" name="CuadroTexto 11"/>
          <p:cNvSpPr txBox="1"/>
          <p:nvPr/>
        </p:nvSpPr>
        <p:spPr>
          <a:xfrm>
            <a:off x="248474" y="4918621"/>
            <a:ext cx="9690652" cy="400110"/>
          </a:xfrm>
          <a:prstGeom prst="rect">
            <a:avLst/>
          </a:prstGeom>
          <a:noFill/>
        </p:spPr>
        <p:txBody>
          <a:bodyPr wrap="square" rtlCol="0">
            <a:spAutoFit/>
          </a:bodyPr>
          <a:lstStyle/>
          <a:p>
            <a:pPr algn="just"/>
            <a:r>
              <a:rPr lang="es-CL" sz="2000" dirty="0">
                <a:solidFill>
                  <a:srgbClr val="00B050"/>
                </a:solidFill>
              </a:rPr>
              <a:t>¿Cuáles son las características de éstas propiedades termodinámicas?</a:t>
            </a:r>
          </a:p>
        </p:txBody>
      </p:sp>
      <p:sp>
        <p:nvSpPr>
          <p:cNvPr id="14" name="CuadroTexto 13"/>
          <p:cNvSpPr txBox="1"/>
          <p:nvPr/>
        </p:nvSpPr>
        <p:spPr>
          <a:xfrm>
            <a:off x="665922" y="5516218"/>
            <a:ext cx="5367130" cy="369332"/>
          </a:xfrm>
          <a:prstGeom prst="rect">
            <a:avLst/>
          </a:prstGeom>
          <a:noFill/>
        </p:spPr>
        <p:txBody>
          <a:bodyPr wrap="square" rtlCol="0">
            <a:spAutoFit/>
          </a:bodyPr>
          <a:lstStyle/>
          <a:p>
            <a:pPr algn="just"/>
            <a:r>
              <a:rPr lang="es-CL" dirty="0"/>
              <a:t>-Directas e indirectas</a:t>
            </a:r>
          </a:p>
        </p:txBody>
      </p:sp>
      <p:sp>
        <p:nvSpPr>
          <p:cNvPr id="15" name="CuadroTexto 14"/>
          <p:cNvSpPr txBox="1"/>
          <p:nvPr/>
        </p:nvSpPr>
        <p:spPr>
          <a:xfrm>
            <a:off x="655983" y="5865454"/>
            <a:ext cx="5039139" cy="369332"/>
          </a:xfrm>
          <a:prstGeom prst="rect">
            <a:avLst/>
          </a:prstGeom>
          <a:noFill/>
        </p:spPr>
        <p:txBody>
          <a:bodyPr wrap="square" rtlCol="0">
            <a:spAutoFit/>
          </a:bodyPr>
          <a:lstStyle/>
          <a:p>
            <a:pPr algn="just"/>
            <a:r>
              <a:rPr lang="es-CL" dirty="0"/>
              <a:t>-No dependen de la historia del sistema</a:t>
            </a:r>
          </a:p>
        </p:txBody>
      </p:sp>
      <p:pic>
        <p:nvPicPr>
          <p:cNvPr id="17" name="Imagen 16"/>
          <p:cNvPicPr>
            <a:picLocks noChangeAspect="1"/>
          </p:cNvPicPr>
          <p:nvPr/>
        </p:nvPicPr>
        <p:blipFill>
          <a:blip r:embed="rId7">
            <a:extLst>
              <a:ext uri="{BEBA8EAE-BF5A-486C-A8C5-ECC9F3942E4B}">
                <a14:imgProps xmlns:a14="http://schemas.microsoft.com/office/drawing/2010/main">
                  <a14:imgLayer r:embed="rId8">
                    <a14:imgEffect>
                      <a14:artisticPhotocopy/>
                    </a14:imgEffect>
                    <a14:imgEffect>
                      <a14:colorTemperature colorTemp="5300"/>
                    </a14:imgEffect>
                  </a14:imgLayer>
                </a14:imgProps>
              </a:ext>
            </a:extLst>
          </a:blip>
          <a:stretch>
            <a:fillRect/>
          </a:stretch>
        </p:blipFill>
        <p:spPr>
          <a:xfrm>
            <a:off x="9115425" y="3772160"/>
            <a:ext cx="3076575" cy="3152775"/>
          </a:xfrm>
          <a:prstGeom prst="ellipse">
            <a:avLst/>
          </a:prstGeom>
          <a:ln>
            <a:noFill/>
          </a:ln>
          <a:effectLst>
            <a:softEdge rad="112500"/>
          </a:effectLst>
        </p:spPr>
      </p:pic>
    </p:spTree>
    <p:extLst>
      <p:ext uri="{BB962C8B-B14F-4D97-AF65-F5344CB8AC3E}">
        <p14:creationId xmlns:p14="http://schemas.microsoft.com/office/powerpoint/2010/main" val="75653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3" grpId="0"/>
      <p:bldP spid="6" grpId="0"/>
      <p:bldP spid="12"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139147" y="214355"/>
            <a:ext cx="11264587" cy="6469606"/>
            <a:chOff x="99391" y="214355"/>
            <a:chExt cx="11264587" cy="6469606"/>
          </a:xfrm>
        </p:grpSpPr>
        <mc:AlternateContent xmlns:mc="http://schemas.openxmlformats.org/markup-compatibility/2006" xmlns:a14="http://schemas.microsoft.com/office/drawing/2010/main">
          <mc:Choice Requires="a14">
            <p:graphicFrame>
              <p:nvGraphicFramePr>
                <p:cNvPr id="7" name="Diagrama 6"/>
                <p:cNvGraphicFramePr/>
                <p:nvPr>
                  <p:extLst>
                    <p:ext uri="{D42A27DB-BD31-4B8C-83A1-F6EECF244321}">
                      <p14:modId xmlns:p14="http://schemas.microsoft.com/office/powerpoint/2010/main" val="1022820290"/>
                    </p:ext>
                  </p:extLst>
                </p:nvPr>
              </p:nvGraphicFramePr>
              <p:xfrm>
                <a:off x="339034" y="214355"/>
                <a:ext cx="7711661" cy="3483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Diagrama 6"/>
                <p:cNvGraphicFramePr/>
                <p:nvPr>
                  <p:extLst>
                    <p:ext uri="{D42A27DB-BD31-4B8C-83A1-F6EECF244321}">
                      <p14:modId xmlns:p14="http://schemas.microsoft.com/office/powerpoint/2010/main" val="1022820290"/>
                    </p:ext>
                  </p:extLst>
                </p:nvPr>
              </p:nvGraphicFramePr>
              <p:xfrm>
                <a:off x="339034" y="214355"/>
                <a:ext cx="7711661" cy="34830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8" name="Imagen 7"/>
            <p:cNvPicPr>
              <a:picLocks noChangeAspect="1"/>
            </p:cNvPicPr>
            <p:nvPr/>
          </p:nvPicPr>
          <p:blipFill>
            <a:blip r:embed="rId11"/>
            <a:stretch>
              <a:fillRect/>
            </a:stretch>
          </p:blipFill>
          <p:spPr>
            <a:xfrm>
              <a:off x="99391" y="4420118"/>
              <a:ext cx="4472609" cy="1939994"/>
            </a:xfrm>
            <a:prstGeom prst="ellipse">
              <a:avLst/>
            </a:prstGeom>
            <a:ln>
              <a:noFill/>
            </a:ln>
            <a:effectLst>
              <a:softEdge rad="112500"/>
            </a:effectLst>
          </p:spPr>
        </p:pic>
        <p:pic>
          <p:nvPicPr>
            <p:cNvPr id="9" name="Imagen 8"/>
            <p:cNvPicPr>
              <a:picLocks noChangeAspect="1"/>
            </p:cNvPicPr>
            <p:nvPr/>
          </p:nvPicPr>
          <p:blipFill>
            <a:blip r:embed="rId12"/>
            <a:stretch>
              <a:fillRect/>
            </a:stretch>
          </p:blipFill>
          <p:spPr>
            <a:xfrm>
              <a:off x="9555714" y="4152693"/>
              <a:ext cx="1808264" cy="2474843"/>
            </a:xfrm>
            <a:prstGeom prst="ellipse">
              <a:avLst/>
            </a:prstGeom>
            <a:ln>
              <a:noFill/>
            </a:ln>
            <a:effectLst>
              <a:softEdge rad="112500"/>
            </a:effectLst>
          </p:spPr>
        </p:pic>
        <p:pic>
          <p:nvPicPr>
            <p:cNvPr id="10" name="Imagen 9"/>
            <p:cNvPicPr>
              <a:picLocks noChangeAspect="1"/>
            </p:cNvPicPr>
            <p:nvPr/>
          </p:nvPicPr>
          <p:blipFill>
            <a:blip r:embed="rId13"/>
            <a:stretch>
              <a:fillRect/>
            </a:stretch>
          </p:blipFill>
          <p:spPr>
            <a:xfrm>
              <a:off x="4807226" y="4091608"/>
              <a:ext cx="2348948" cy="2348948"/>
            </a:xfrm>
            <a:prstGeom prst="rect">
              <a:avLst/>
            </a:prstGeom>
            <a:ln>
              <a:noFill/>
            </a:ln>
            <a:effectLst>
              <a:softEdge rad="112500"/>
            </a:effectLst>
          </p:spPr>
        </p:pic>
        <p:pic>
          <p:nvPicPr>
            <p:cNvPr id="12" name="Imagen 11"/>
            <p:cNvPicPr>
              <a:picLocks noChangeAspect="1"/>
            </p:cNvPicPr>
            <p:nvPr/>
          </p:nvPicPr>
          <p:blipFill>
            <a:blip r:embed="rId14"/>
            <a:stretch>
              <a:fillRect/>
            </a:stretch>
          </p:blipFill>
          <p:spPr>
            <a:xfrm>
              <a:off x="7391400" y="3848202"/>
              <a:ext cx="1929088" cy="2835759"/>
            </a:xfrm>
            <a:prstGeom prst="rect">
              <a:avLst/>
            </a:prstGeom>
            <a:ln>
              <a:noFill/>
            </a:ln>
            <a:effectLst>
              <a:softEdge rad="112500"/>
            </a:effectLst>
          </p:spPr>
        </p:pic>
      </p:grpSp>
    </p:spTree>
    <p:extLst>
      <p:ext uri="{BB962C8B-B14F-4D97-AF65-F5344CB8AC3E}">
        <p14:creationId xmlns:p14="http://schemas.microsoft.com/office/powerpoint/2010/main" val="680373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18052" y="238539"/>
            <a:ext cx="8975035" cy="461665"/>
          </a:xfrm>
          <a:prstGeom prst="rect">
            <a:avLst/>
          </a:prstGeom>
          <a:noFill/>
        </p:spPr>
        <p:txBody>
          <a:bodyPr wrap="square" rtlCol="0">
            <a:spAutoFit/>
          </a:bodyPr>
          <a:lstStyle/>
          <a:p>
            <a:r>
              <a:rPr lang="es-CL" sz="2400" dirty="0"/>
              <a:t>Propiedades: Masa, Volumen, Densidad, Presión y Temperatura</a:t>
            </a:r>
          </a:p>
        </p:txBody>
      </p:sp>
      <p:sp>
        <p:nvSpPr>
          <p:cNvPr id="3" name="2 Cheurón"/>
          <p:cNvSpPr/>
          <p:nvPr/>
        </p:nvSpPr>
        <p:spPr>
          <a:xfrm>
            <a:off x="447665" y="1119470"/>
            <a:ext cx="1619674" cy="2819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b="1" dirty="0">
                <a:solidFill>
                  <a:schemeClr val="tx1"/>
                </a:solidFill>
              </a:rPr>
              <a:t>Masa (m):</a:t>
            </a:r>
          </a:p>
        </p:txBody>
      </p:sp>
      <p:pic>
        <p:nvPicPr>
          <p:cNvPr id="4" name="Picture 2" descr="https://encrypted-tbn3.gstatic.com/images?q=tbn:ANd9GcTcNm99dvbwm_mNIpYtYTJXaXmwRWO-v_tafVCscZenJyD53Nh88g"/>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493110" y="1401417"/>
            <a:ext cx="2203629" cy="157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3 CuadroTexto"/>
          <p:cNvSpPr txBox="1"/>
          <p:nvPr/>
        </p:nvSpPr>
        <p:spPr>
          <a:xfrm>
            <a:off x="632876" y="1826768"/>
            <a:ext cx="5472608" cy="646331"/>
          </a:xfrm>
          <a:prstGeom prst="rect">
            <a:avLst/>
          </a:prstGeom>
          <a:noFill/>
        </p:spPr>
        <p:txBody>
          <a:bodyPr wrap="square" rtlCol="0">
            <a:spAutoFit/>
          </a:bodyPr>
          <a:lstStyle/>
          <a:p>
            <a:pPr algn="just"/>
            <a:r>
              <a:rPr lang="es-CL" dirty="0"/>
              <a:t>Cantidad de materia que forma un cuerpo.</a:t>
            </a:r>
          </a:p>
          <a:p>
            <a:pPr algn="just"/>
            <a:r>
              <a:rPr lang="es-CL" dirty="0"/>
              <a:t>SI </a:t>
            </a:r>
            <a:r>
              <a:rPr lang="es-CL" dirty="0">
                <a:sym typeface="Wingdings" panose="05000000000000000000" pitchFamily="2" charset="2"/>
              </a:rPr>
              <a:t> m(Kg) o en número de moles (mol)</a:t>
            </a:r>
          </a:p>
        </p:txBody>
      </p:sp>
      <p:grpSp>
        <p:nvGrpSpPr>
          <p:cNvPr id="13" name="Grupo 12"/>
          <p:cNvGrpSpPr/>
          <p:nvPr/>
        </p:nvGrpSpPr>
        <p:grpSpPr>
          <a:xfrm>
            <a:off x="553363" y="2834664"/>
            <a:ext cx="6913519" cy="1683975"/>
            <a:chOff x="612998" y="2591941"/>
            <a:chExt cx="6913519" cy="1683975"/>
          </a:xfrm>
        </p:grpSpPr>
        <p:grpSp>
          <p:nvGrpSpPr>
            <p:cNvPr id="11" name="Grupo 10"/>
            <p:cNvGrpSpPr/>
            <p:nvPr/>
          </p:nvGrpSpPr>
          <p:grpSpPr>
            <a:xfrm>
              <a:off x="636104" y="2591941"/>
              <a:ext cx="6890413" cy="1683975"/>
              <a:chOff x="636104" y="2591941"/>
              <a:chExt cx="6890413" cy="1683975"/>
            </a:xfrm>
          </p:grpSpPr>
          <p:sp>
            <p:nvSpPr>
              <p:cNvPr id="8" name="CuadroTexto 7"/>
              <p:cNvSpPr txBox="1"/>
              <p:nvPr/>
            </p:nvSpPr>
            <p:spPr>
              <a:xfrm>
                <a:off x="636104" y="2591941"/>
                <a:ext cx="4323522" cy="369332"/>
              </a:xfrm>
              <a:prstGeom prst="rect">
                <a:avLst/>
              </a:prstGeom>
              <a:noFill/>
            </p:spPr>
            <p:txBody>
              <a:bodyPr wrap="square" rtlCol="0">
                <a:spAutoFit/>
              </a:bodyPr>
              <a:lstStyle/>
              <a:p>
                <a:r>
                  <a:rPr lang="es-CL" dirty="0"/>
                  <a:t>Observación 1:</a:t>
                </a:r>
              </a:p>
            </p:txBody>
          </p:sp>
          <p:grpSp>
            <p:nvGrpSpPr>
              <p:cNvPr id="10" name="Grupo 9"/>
              <p:cNvGrpSpPr/>
              <p:nvPr/>
            </p:nvGrpSpPr>
            <p:grpSpPr>
              <a:xfrm>
                <a:off x="758272" y="3210276"/>
                <a:ext cx="6768245" cy="1065640"/>
                <a:chOff x="549550" y="3210276"/>
                <a:chExt cx="6768245" cy="1065640"/>
              </a:xfrm>
            </p:grpSpPr>
            <p:pic>
              <p:nvPicPr>
                <p:cNvPr id="7" name="Imagen 6"/>
                <p:cNvPicPr>
                  <a:picLocks noChangeAspect="1"/>
                </p:cNvPicPr>
                <p:nvPr/>
              </p:nvPicPr>
              <p:blipFill>
                <a:blip r:embed="rId4"/>
                <a:stretch>
                  <a:fillRect/>
                </a:stretch>
              </p:blipFill>
              <p:spPr>
                <a:xfrm>
                  <a:off x="549550" y="3210276"/>
                  <a:ext cx="6768245" cy="778773"/>
                </a:xfrm>
                <a:prstGeom prst="rect">
                  <a:avLst/>
                </a:prstGeom>
              </p:spPr>
            </p:pic>
            <p:pic>
              <p:nvPicPr>
                <p:cNvPr id="9" name="Imagen 8"/>
                <p:cNvPicPr>
                  <a:picLocks noChangeAspect="1"/>
                </p:cNvPicPr>
                <p:nvPr/>
              </p:nvPicPr>
              <p:blipFill>
                <a:blip r:embed="rId5"/>
                <a:stretch>
                  <a:fillRect/>
                </a:stretch>
              </p:blipFill>
              <p:spPr>
                <a:xfrm>
                  <a:off x="549550" y="3973762"/>
                  <a:ext cx="6768245" cy="302154"/>
                </a:xfrm>
                <a:prstGeom prst="rect">
                  <a:avLst/>
                </a:prstGeom>
              </p:spPr>
            </p:pic>
          </p:grpSp>
        </p:grpSp>
        <p:pic>
          <p:nvPicPr>
            <p:cNvPr id="12" name="Imagen 11"/>
            <p:cNvPicPr>
              <a:picLocks noChangeAspect="1"/>
            </p:cNvPicPr>
            <p:nvPr/>
          </p:nvPicPr>
          <p:blipFill>
            <a:blip r:embed="rId6"/>
            <a:stretch>
              <a:fillRect/>
            </a:stretch>
          </p:blipFill>
          <p:spPr>
            <a:xfrm>
              <a:off x="612998" y="2895203"/>
              <a:ext cx="6894580" cy="457789"/>
            </a:xfrm>
            <a:prstGeom prst="rect">
              <a:avLst/>
            </a:prstGeom>
          </p:spPr>
        </p:pic>
      </p:grpSp>
      <p:sp>
        <p:nvSpPr>
          <p:cNvPr id="14" name="Elipse 13"/>
          <p:cNvSpPr/>
          <p:nvPr/>
        </p:nvSpPr>
        <p:spPr>
          <a:xfrm>
            <a:off x="632876" y="4162199"/>
            <a:ext cx="2388620" cy="4396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Flecha arriba 14"/>
          <p:cNvSpPr/>
          <p:nvPr/>
        </p:nvSpPr>
        <p:spPr>
          <a:xfrm>
            <a:off x="3747053" y="4482550"/>
            <a:ext cx="318052" cy="387625"/>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107564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childTnLst>
                                    <p:set>
                                      <p:cBhvr rctx="PPT">
                                        <p:cTn id="26" dur="indefinite"/>
                                        <p:tgtEl>
                                          <p:spTgt spid="15"/>
                                        </p:tgtEl>
                                        <p:attrNameLst>
                                          <p:attrName>style.opacity</p:attrName>
                                        </p:attrNameLst>
                                      </p:cBhvr>
                                      <p:to>
                                        <p:strVal val="0.5"/>
                                      </p:to>
                                    </p:set>
                                    <p:animEffect filter="image" prLst="opacity: 0.5">
                                      <p:cBhvr rctx="IE">
                                        <p:cTn id="27"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Cheurón"/>
          <p:cNvSpPr/>
          <p:nvPr/>
        </p:nvSpPr>
        <p:spPr>
          <a:xfrm>
            <a:off x="407910" y="261966"/>
            <a:ext cx="1728192" cy="2880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b="1" dirty="0">
                <a:solidFill>
                  <a:schemeClr val="tx1"/>
                </a:solidFill>
              </a:rPr>
              <a:t>Volumen:</a:t>
            </a:r>
          </a:p>
        </p:txBody>
      </p:sp>
      <p:sp>
        <p:nvSpPr>
          <p:cNvPr id="3" name="4 CuadroTexto"/>
          <p:cNvSpPr txBox="1"/>
          <p:nvPr/>
        </p:nvSpPr>
        <p:spPr>
          <a:xfrm>
            <a:off x="682572" y="857974"/>
            <a:ext cx="5702002" cy="369332"/>
          </a:xfrm>
          <a:prstGeom prst="rect">
            <a:avLst/>
          </a:prstGeom>
          <a:noFill/>
        </p:spPr>
        <p:txBody>
          <a:bodyPr wrap="square" rtlCol="0">
            <a:spAutoFit/>
          </a:bodyPr>
          <a:lstStyle/>
          <a:p>
            <a:pPr algn="just"/>
            <a:r>
              <a:rPr lang="es-CL" dirty="0"/>
              <a:t>Cantidad de espacio que ocupa un cuerpo.</a:t>
            </a:r>
          </a:p>
        </p:txBody>
      </p:sp>
      <mc:AlternateContent xmlns:mc="http://schemas.openxmlformats.org/markup-compatibility/2006" xmlns:a14="http://schemas.microsoft.com/office/drawing/2010/main">
        <mc:Choice Requires="a14">
          <p:sp>
            <p:nvSpPr>
              <p:cNvPr id="9" name="CuadroTexto 8"/>
              <p:cNvSpPr txBox="1"/>
              <p:nvPr/>
            </p:nvSpPr>
            <p:spPr>
              <a:xfrm>
                <a:off x="1073426" y="1373586"/>
                <a:ext cx="3247225" cy="646331"/>
              </a:xfrm>
              <a:prstGeom prst="rect">
                <a:avLst/>
              </a:prstGeom>
              <a:noFill/>
            </p:spPr>
            <p:txBody>
              <a:bodyPr wrap="square" rtlCol="0">
                <a:spAutoFit/>
              </a:bodyPr>
              <a:lstStyle/>
              <a:p>
                <a:pPr marL="285750" indent="-285750">
                  <a:buFont typeface="Arial" panose="020B0604020202020204" pitchFamily="34" charset="0"/>
                  <a:buChar char="•"/>
                </a:pPr>
                <a:r>
                  <a:rPr lang="es-CL" dirty="0">
                    <a:sym typeface="Wingdings" panose="05000000000000000000" pitchFamily="2" charset="2"/>
                  </a:rPr>
                  <a:t>Volumen total (V)</a:t>
                </a:r>
                <a:endParaRPr lang="es-CL" dirty="0"/>
              </a:p>
              <a:p>
                <a:r>
                  <a:rPr lang="es-CL" dirty="0">
                    <a:sym typeface="Wingdings" panose="05000000000000000000" pitchFamily="2" charset="2"/>
                  </a:rPr>
                  <a:t>     SI V(</a:t>
                </a:r>
                <a14:m>
                  <m:oMath xmlns:m="http://schemas.openxmlformats.org/officeDocument/2006/math">
                    <m:sSup>
                      <m:sSupPr>
                        <m:ctrlPr>
                          <a:rPr lang="es-CL" i="1">
                            <a:latin typeface="Cambria Math" panose="02040503050406030204" pitchFamily="18" charset="0"/>
                          </a:rPr>
                        </m:ctrlPr>
                      </m:sSupPr>
                      <m:e>
                        <m:r>
                          <a:rPr lang="es-CL" i="1">
                            <a:latin typeface="Cambria Math"/>
                          </a:rPr>
                          <m:t>𝑚</m:t>
                        </m:r>
                      </m:e>
                      <m:sup>
                        <m:r>
                          <a:rPr lang="es-CL" i="1">
                            <a:latin typeface="Cambria Math"/>
                          </a:rPr>
                          <m:t>3</m:t>
                        </m:r>
                      </m:sup>
                    </m:sSup>
                  </m:oMath>
                </a14:m>
                <a:r>
                  <a:rPr lang="es-CL" dirty="0"/>
                  <a:t>)</a:t>
                </a:r>
              </a:p>
            </p:txBody>
          </p:sp>
        </mc:Choice>
        <mc:Fallback xmlns="">
          <p:sp>
            <p:nvSpPr>
              <p:cNvPr id="9" name="CuadroTexto 8"/>
              <p:cNvSpPr txBox="1">
                <a:spLocks noRot="1" noChangeAspect="1" noMove="1" noResize="1" noEditPoints="1" noAdjustHandles="1" noChangeArrowheads="1" noChangeShapeType="1" noTextEdit="1"/>
              </p:cNvSpPr>
              <p:nvPr/>
            </p:nvSpPr>
            <p:spPr>
              <a:xfrm>
                <a:off x="1073426" y="1373586"/>
                <a:ext cx="3247225" cy="646331"/>
              </a:xfrm>
              <a:prstGeom prst="rect">
                <a:avLst/>
              </a:prstGeom>
              <a:blipFill rotWithShape="0">
                <a:blip r:embed="rId2"/>
                <a:stretch>
                  <a:fillRect l="-1126" t="-5660" b="-1415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1063487" y="2246243"/>
                <a:ext cx="3379305" cy="646331"/>
              </a:xfrm>
              <a:prstGeom prst="rect">
                <a:avLst/>
              </a:prstGeom>
              <a:noFill/>
            </p:spPr>
            <p:txBody>
              <a:bodyPr wrap="square" rtlCol="0">
                <a:spAutoFit/>
              </a:bodyPr>
              <a:lstStyle/>
              <a:p>
                <a:pPr marL="285750" indent="-285750">
                  <a:buFont typeface="Arial" panose="020B0604020202020204" pitchFamily="34" charset="0"/>
                  <a:buChar char="•"/>
                </a:pPr>
                <a:r>
                  <a:rPr lang="es-CL" dirty="0"/>
                  <a:t>Volumen específico (v o </a:t>
                </a:r>
                <a14:m>
                  <m:oMath xmlns:m="http://schemas.openxmlformats.org/officeDocument/2006/math">
                    <m:acc>
                      <m:accPr>
                        <m:chr m:val="̂"/>
                        <m:ctrlPr>
                          <a:rPr lang="es-CL" i="1" smtClean="0">
                            <a:latin typeface="Cambria Math" panose="02040503050406030204" pitchFamily="18" charset="0"/>
                          </a:rPr>
                        </m:ctrlPr>
                      </m:accPr>
                      <m:e>
                        <m:r>
                          <a:rPr lang="es-CL" b="0" i="1" smtClean="0">
                            <a:latin typeface="Cambria Math" panose="02040503050406030204" pitchFamily="18" charset="0"/>
                          </a:rPr>
                          <m:t>𝑣</m:t>
                        </m:r>
                      </m:e>
                    </m:acc>
                  </m:oMath>
                </a14:m>
                <a:r>
                  <a:rPr lang="es-CL" dirty="0"/>
                  <a:t>)</a:t>
                </a:r>
              </a:p>
              <a:p>
                <a:r>
                  <a:rPr lang="es-CL" dirty="0"/>
                  <a:t>    SI</a:t>
                </a:r>
                <a:r>
                  <a:rPr lang="es-CL" dirty="0">
                    <a:sym typeface="Wingdings" panose="05000000000000000000" pitchFamily="2" charset="2"/>
                  </a:rPr>
                  <a:t> </a:t>
                </a:r>
                <a14:m>
                  <m:oMath xmlns:m="http://schemas.openxmlformats.org/officeDocument/2006/math">
                    <m:sSup>
                      <m:sSupPr>
                        <m:ctrlPr>
                          <a:rPr lang="es-CL" i="1">
                            <a:latin typeface="Cambria Math" panose="02040503050406030204" pitchFamily="18" charset="0"/>
                          </a:rPr>
                        </m:ctrlPr>
                      </m:sSupPr>
                      <m:e>
                        <m:r>
                          <a:rPr lang="es-CL" i="1">
                            <a:latin typeface="Cambria Math"/>
                          </a:rPr>
                          <m:t>𝑚</m:t>
                        </m:r>
                      </m:e>
                      <m:sup>
                        <m:r>
                          <a:rPr lang="es-CL" i="1">
                            <a:latin typeface="Cambria Math"/>
                          </a:rPr>
                          <m:t>3</m:t>
                        </m:r>
                      </m:sup>
                    </m:sSup>
                    <m:r>
                      <a:rPr lang="es-CL" i="1">
                        <a:latin typeface="Cambria Math"/>
                      </a:rPr>
                      <m:t>/</m:t>
                    </m:r>
                    <m:r>
                      <a:rPr lang="es-CL" i="1">
                        <a:latin typeface="Cambria Math"/>
                      </a:rPr>
                      <m:t>𝑘𝑔</m:t>
                    </m:r>
                  </m:oMath>
                </a14:m>
                <a:endParaRPr lang="es-CL"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1063487" y="2246243"/>
                <a:ext cx="3379305" cy="646331"/>
              </a:xfrm>
              <a:prstGeom prst="rect">
                <a:avLst/>
              </a:prstGeom>
              <a:blipFill rotWithShape="0">
                <a:blip r:embed="rId3"/>
                <a:stretch>
                  <a:fillRect l="-1081" t="-5607" r="-360" b="-13084"/>
                </a:stretch>
              </a:blipFill>
            </p:spPr>
            <p:txBody>
              <a:bodyPr/>
              <a:lstStyle/>
              <a:p>
                <a:r>
                  <a:rPr lang="es-CL">
                    <a:noFill/>
                  </a:rPr>
                  <a:t> </a:t>
                </a:r>
              </a:p>
            </p:txBody>
          </p:sp>
        </mc:Fallback>
      </mc:AlternateContent>
      <p:pic>
        <p:nvPicPr>
          <p:cNvPr id="4"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521102" y="1242031"/>
            <a:ext cx="1208672" cy="1137574"/>
          </a:xfrm>
          <a:prstGeom prst="rect">
            <a:avLst/>
          </a:prstGeom>
          <a:ln>
            <a:noFill/>
          </a:ln>
          <a:effectLst>
            <a:softEdge rad="112500"/>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upo 22"/>
          <p:cNvGrpSpPr/>
          <p:nvPr/>
        </p:nvGrpSpPr>
        <p:grpSpPr>
          <a:xfrm>
            <a:off x="728193" y="3851630"/>
            <a:ext cx="8881729" cy="1526768"/>
            <a:chOff x="728193" y="3851630"/>
            <a:chExt cx="8881729" cy="1526768"/>
          </a:xfrm>
        </p:grpSpPr>
        <p:sp>
          <p:nvSpPr>
            <p:cNvPr id="16" name="2 CuadroTexto"/>
            <p:cNvSpPr txBox="1"/>
            <p:nvPr/>
          </p:nvSpPr>
          <p:spPr>
            <a:xfrm>
              <a:off x="728193" y="3931389"/>
              <a:ext cx="5544616" cy="646331"/>
            </a:xfrm>
            <a:prstGeom prst="rect">
              <a:avLst/>
            </a:prstGeom>
            <a:noFill/>
          </p:spPr>
          <p:txBody>
            <a:bodyPr wrap="square" rtlCol="0">
              <a:spAutoFit/>
            </a:bodyPr>
            <a:lstStyle/>
            <a:p>
              <a:pPr algn="just"/>
              <a:r>
                <a:rPr lang="es-CL" dirty="0"/>
                <a:t>Propiedad física de la materia, describe el grado de compacidad de una substancia.</a:t>
              </a:r>
            </a:p>
          </p:txBody>
        </p:sp>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664" y="4096191"/>
              <a:ext cx="1226310" cy="1037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9" name="CuadroTexto 18"/>
                <p:cNvSpPr txBox="1"/>
                <p:nvPr/>
              </p:nvSpPr>
              <p:spPr>
                <a:xfrm>
                  <a:off x="1010257" y="4724000"/>
                  <a:ext cx="3485764" cy="584775"/>
                </a:xfrm>
                <a:prstGeom prst="rect">
                  <a:avLst/>
                </a:prstGeom>
                <a:noFill/>
              </p:spPr>
              <p:txBody>
                <a:bodyPr wrap="square" rtlCol="0">
                  <a:spAutoFit/>
                </a:bodyPr>
                <a:lstStyle/>
                <a:p>
                  <a:pPr marL="285750" indent="-285750">
                    <a:buFont typeface="Arial" panose="020B0604020202020204" pitchFamily="34" charset="0"/>
                    <a:buChar char="•"/>
                  </a:pPr>
                  <a:r>
                    <a:rPr lang="es-CL" dirty="0"/>
                    <a:t>SI</a:t>
                  </a:r>
                  <a:r>
                    <a:rPr lang="es-CL" dirty="0">
                      <a:sym typeface="Wingdings" panose="05000000000000000000" pitchFamily="2" charset="2"/>
                    </a:rPr>
                    <a:t> </a:t>
                  </a:r>
                  <a:r>
                    <a:rPr lang="el-GR" sz="3200" b="1" dirty="0">
                      <a:latin typeface="Calibri" panose="020F0502020204030204" pitchFamily="34" charset="0"/>
                    </a:rPr>
                    <a:t>ᵨ</a:t>
                  </a:r>
                  <a:r>
                    <a:rPr lang="es-CL" dirty="0">
                      <a:sym typeface="Wingdings" panose="05000000000000000000" pitchFamily="2" charset="2"/>
                    </a:rPr>
                    <a:t>(</a:t>
                  </a:r>
                  <a:r>
                    <a:rPr lang="es-CL" dirty="0"/>
                    <a:t>kg/</a:t>
                  </a:r>
                  <a14:m>
                    <m:oMath xmlns:m="http://schemas.openxmlformats.org/officeDocument/2006/math">
                      <m:sSup>
                        <m:sSupPr>
                          <m:ctrlPr>
                            <a:rPr lang="es-CL" i="1" dirty="0">
                              <a:latin typeface="Cambria Math" panose="02040503050406030204" pitchFamily="18" charset="0"/>
                            </a:rPr>
                          </m:ctrlPr>
                        </m:sSupPr>
                        <m:e>
                          <m:r>
                            <a:rPr lang="es-CL" i="1" dirty="0">
                              <a:latin typeface="Cambria Math"/>
                            </a:rPr>
                            <m:t>𝑚</m:t>
                          </m:r>
                        </m:e>
                        <m:sup>
                          <m:r>
                            <a:rPr lang="es-CL" i="1" dirty="0">
                              <a:latin typeface="Cambria Math"/>
                            </a:rPr>
                            <m:t>3</m:t>
                          </m:r>
                        </m:sup>
                      </m:sSup>
                    </m:oMath>
                  </a14:m>
                  <a:r>
                    <a:rPr lang="es-CL" dirty="0"/>
                    <a:t>)</a:t>
                  </a:r>
                </a:p>
              </p:txBody>
            </p:sp>
          </mc:Choice>
          <mc:Fallback xmlns="">
            <p:sp>
              <p:nvSpPr>
                <p:cNvPr id="19" name="CuadroTexto 18"/>
                <p:cNvSpPr txBox="1">
                  <a:spLocks noRot="1" noChangeAspect="1" noMove="1" noResize="1" noEditPoints="1" noAdjustHandles="1" noChangeArrowheads="1" noChangeShapeType="1" noTextEdit="1"/>
                </p:cNvSpPr>
                <p:nvPr/>
              </p:nvSpPr>
              <p:spPr>
                <a:xfrm>
                  <a:off x="1010257" y="4724000"/>
                  <a:ext cx="3485764" cy="584775"/>
                </a:xfrm>
                <a:prstGeom prst="rect">
                  <a:avLst/>
                </a:prstGeom>
                <a:blipFill rotWithShape="0">
                  <a:blip r:embed="rId7"/>
                  <a:stretch>
                    <a:fillRect l="-1224" t="-13542" b="-33333"/>
                  </a:stretch>
                </a:blipFill>
              </p:spPr>
              <p:txBody>
                <a:bodyPr/>
                <a:lstStyle/>
                <a:p>
                  <a:r>
                    <a:rPr lang="es-CL">
                      <a:noFill/>
                    </a:rPr>
                    <a:t> </a:t>
                  </a:r>
                </a:p>
              </p:txBody>
            </p:sp>
          </mc:Fallback>
        </mc:AlternateContent>
        <p:sp>
          <p:nvSpPr>
            <p:cNvPr id="21" name="Rectángulo 20"/>
            <p:cNvSpPr/>
            <p:nvPr/>
          </p:nvSpPr>
          <p:spPr>
            <a:xfrm>
              <a:off x="7961243" y="3851630"/>
              <a:ext cx="119269" cy="152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2" name="Imagen 21"/>
            <p:cNvPicPr>
              <a:picLocks noChangeAspect="1"/>
            </p:cNvPicPr>
            <p:nvPr/>
          </p:nvPicPr>
          <p:blipFill>
            <a:blip r:embed="rId8"/>
            <a:stretch>
              <a:fillRect/>
            </a:stretch>
          </p:blipFill>
          <p:spPr>
            <a:xfrm>
              <a:off x="8092957" y="4001253"/>
              <a:ext cx="1516965" cy="1344583"/>
            </a:xfrm>
            <a:prstGeom prst="rect">
              <a:avLst/>
            </a:prstGeom>
            <a:ln>
              <a:noFill/>
            </a:ln>
            <a:effectLst>
              <a:softEdge rad="112500"/>
            </a:effectLst>
          </p:spPr>
        </p:pic>
      </p:grpSp>
      <p:grpSp>
        <p:nvGrpSpPr>
          <p:cNvPr id="27" name="Grupo 26"/>
          <p:cNvGrpSpPr/>
          <p:nvPr/>
        </p:nvGrpSpPr>
        <p:grpSpPr>
          <a:xfrm>
            <a:off x="728193" y="5455055"/>
            <a:ext cx="3767828" cy="1057199"/>
            <a:chOff x="728193" y="5455055"/>
            <a:chExt cx="3767828" cy="1057199"/>
          </a:xfrm>
        </p:grpSpPr>
        <p:sp>
          <p:nvSpPr>
            <p:cNvPr id="24" name="CuadroTexto 23"/>
            <p:cNvSpPr txBox="1"/>
            <p:nvPr/>
          </p:nvSpPr>
          <p:spPr>
            <a:xfrm>
              <a:off x="728193" y="5455055"/>
              <a:ext cx="1746650" cy="369332"/>
            </a:xfrm>
            <a:prstGeom prst="rect">
              <a:avLst/>
            </a:prstGeom>
            <a:noFill/>
          </p:spPr>
          <p:txBody>
            <a:bodyPr wrap="square" rtlCol="0">
              <a:spAutoFit/>
            </a:bodyPr>
            <a:lstStyle/>
            <a:p>
              <a:r>
                <a:rPr lang="es-CL" dirty="0"/>
                <a:t>Observación 2:</a:t>
              </a:r>
            </a:p>
          </p:txBody>
        </p:sp>
        <p:sp>
          <p:nvSpPr>
            <p:cNvPr id="25" name="CuadroTexto 24"/>
            <p:cNvSpPr txBox="1"/>
            <p:nvPr/>
          </p:nvSpPr>
          <p:spPr>
            <a:xfrm>
              <a:off x="1073426" y="5973417"/>
              <a:ext cx="3422595" cy="369332"/>
            </a:xfrm>
            <a:prstGeom prst="rect">
              <a:avLst/>
            </a:prstGeom>
            <a:noFill/>
          </p:spPr>
          <p:txBody>
            <a:bodyPr wrap="square" rtlCol="0">
              <a:spAutoFit/>
            </a:bodyPr>
            <a:lstStyle/>
            <a:p>
              <a:r>
                <a:rPr lang="es-CL" dirty="0"/>
                <a:t>Densidad relativa (</a:t>
              </a:r>
              <a:r>
                <a:rPr lang="az-Cyrl-AZ" dirty="0">
                  <a:latin typeface="Calibri" panose="020F0502020204030204" pitchFamily="34" charset="0"/>
                </a:rPr>
                <a:t>Ѕ</a:t>
              </a:r>
              <a:r>
                <a:rPr lang="es-CL" dirty="0">
                  <a:latin typeface="Calibri" panose="020F0502020204030204" pitchFamily="34" charset="0"/>
                </a:rPr>
                <a:t>) </a:t>
              </a:r>
              <a:r>
                <a:rPr lang="es-CL" dirty="0">
                  <a:latin typeface="Calibri" panose="020F0502020204030204" pitchFamily="34" charset="0"/>
                  <a:sym typeface="Wingdings" panose="05000000000000000000" pitchFamily="2" charset="2"/>
                </a:rPr>
                <a:t></a:t>
              </a:r>
              <a:r>
                <a:rPr lang="az-Cyrl-AZ" dirty="0">
                  <a:latin typeface="Calibri" panose="020F0502020204030204" pitchFamily="34" charset="0"/>
                  <a:sym typeface="Wingdings" panose="05000000000000000000" pitchFamily="2" charset="2"/>
                </a:rPr>
                <a:t>Ѕ</a:t>
              </a:r>
              <a:r>
                <a:rPr lang="es-CL" dirty="0">
                  <a:latin typeface="Calibri" panose="020F0502020204030204" pitchFamily="34" charset="0"/>
                  <a:sym typeface="Wingdings" panose="05000000000000000000" pitchFamily="2" charset="2"/>
                </a:rPr>
                <a:t>=</a:t>
              </a:r>
              <a:endParaRPr lang="es-CL" dirty="0"/>
            </a:p>
          </p:txBody>
        </p:sp>
        <p:pic>
          <p:nvPicPr>
            <p:cNvPr id="26" name="Imagen 25"/>
            <p:cNvPicPr>
              <a:picLocks noChangeAspect="1"/>
            </p:cNvPicPr>
            <p:nvPr/>
          </p:nvPicPr>
          <p:blipFill>
            <a:blip r:embed="rId9"/>
            <a:stretch>
              <a:fillRect/>
            </a:stretch>
          </p:blipFill>
          <p:spPr>
            <a:xfrm>
              <a:off x="3806687" y="5874079"/>
              <a:ext cx="685800" cy="638175"/>
            </a:xfrm>
            <a:prstGeom prst="rect">
              <a:avLst/>
            </a:prstGeom>
            <a:ln>
              <a:noFill/>
            </a:ln>
            <a:effectLst>
              <a:outerShdw blurRad="190500" algn="tl" rotWithShape="0">
                <a:srgbClr val="000000">
                  <a:alpha val="70000"/>
                </a:srgbClr>
              </a:outerShdw>
            </a:effectLst>
          </p:spPr>
        </p:pic>
      </p:grpSp>
      <p:sp>
        <p:nvSpPr>
          <p:cNvPr id="29" name="1 Cheurón"/>
          <p:cNvSpPr/>
          <p:nvPr/>
        </p:nvSpPr>
        <p:spPr>
          <a:xfrm>
            <a:off x="368152" y="3220276"/>
            <a:ext cx="2394925" cy="32799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b="1" dirty="0">
                <a:solidFill>
                  <a:schemeClr val="tx1"/>
                </a:solidFill>
              </a:rPr>
              <a:t>Densidad (</a:t>
            </a:r>
            <a:r>
              <a:rPr lang="el-GR" sz="3600" b="1" dirty="0">
                <a:solidFill>
                  <a:schemeClr val="tx1"/>
                </a:solidFill>
                <a:latin typeface="Calibri" panose="020F0502020204030204" pitchFamily="34" charset="0"/>
              </a:rPr>
              <a:t>ᵨ</a:t>
            </a:r>
            <a:r>
              <a:rPr lang="es-CL" b="1" dirty="0">
                <a:solidFill>
                  <a:schemeClr val="tx1"/>
                </a:solidFill>
                <a:latin typeface="Calibri" panose="020F0502020204030204" pitchFamily="34" charset="0"/>
              </a:rPr>
              <a:t>)</a:t>
            </a:r>
            <a:r>
              <a:rPr lang="es-CL" b="1" dirty="0">
                <a:solidFill>
                  <a:schemeClr val="tx1"/>
                </a:solidFill>
              </a:rPr>
              <a:t>:</a:t>
            </a:r>
          </a:p>
        </p:txBody>
      </p:sp>
    </p:spTree>
    <p:extLst>
      <p:ext uri="{BB962C8B-B14F-4D97-AF65-F5344CB8AC3E}">
        <p14:creationId xmlns:p14="http://schemas.microsoft.com/office/powerpoint/2010/main" val="263166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 Cheurón"/>
          <p:cNvSpPr/>
          <p:nvPr/>
        </p:nvSpPr>
        <p:spPr>
          <a:xfrm>
            <a:off x="303650" y="258823"/>
            <a:ext cx="1728192" cy="2880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Presión (P):</a:t>
            </a:r>
          </a:p>
        </p:txBody>
      </p:sp>
      <p:grpSp>
        <p:nvGrpSpPr>
          <p:cNvPr id="9" name="Grupo 8"/>
          <p:cNvGrpSpPr/>
          <p:nvPr/>
        </p:nvGrpSpPr>
        <p:grpSpPr>
          <a:xfrm>
            <a:off x="663690" y="546855"/>
            <a:ext cx="6781823" cy="961856"/>
            <a:chOff x="663690" y="546855"/>
            <a:chExt cx="6781823" cy="961856"/>
          </a:xfrm>
        </p:grpSpPr>
        <p:sp>
          <p:nvSpPr>
            <p:cNvPr id="3" name="3 CuadroTexto"/>
            <p:cNvSpPr txBox="1"/>
            <p:nvPr/>
          </p:nvSpPr>
          <p:spPr>
            <a:xfrm>
              <a:off x="663690" y="844826"/>
              <a:ext cx="6781823" cy="369332"/>
            </a:xfrm>
            <a:prstGeom prst="rect">
              <a:avLst/>
            </a:prstGeom>
            <a:noFill/>
          </p:spPr>
          <p:txBody>
            <a:bodyPr wrap="square" rtlCol="0">
              <a:spAutoFit/>
            </a:bodyPr>
            <a:lstStyle/>
            <a:p>
              <a:r>
                <a:rPr lang="es-CL" dirty="0"/>
                <a:t>Fuerza por unidad de superficie ejercida.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92" y="546855"/>
              <a:ext cx="1099264" cy="9618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10" name="CuadroTexto 9"/>
              <p:cNvSpPr txBox="1"/>
              <p:nvPr/>
            </p:nvSpPr>
            <p:spPr>
              <a:xfrm>
                <a:off x="4055135" y="5617142"/>
                <a:ext cx="4253949" cy="923330"/>
              </a:xfrm>
              <a:prstGeom prst="rect">
                <a:avLst/>
              </a:prstGeom>
              <a:noFill/>
            </p:spPr>
            <p:txBody>
              <a:bodyPr wrap="square" rtlCol="0">
                <a:spAutoFit/>
              </a:bodyPr>
              <a:lstStyle/>
              <a:p>
                <a:r>
                  <a:rPr lang="es-CL" dirty="0"/>
                  <a:t>SI</a:t>
                </a:r>
                <a:r>
                  <a:rPr lang="es-CL" dirty="0">
                    <a:sym typeface="Wingdings" panose="05000000000000000000" pitchFamily="2" charset="2"/>
                  </a:rPr>
                  <a:t> N/</a:t>
                </a:r>
                <a14:m>
                  <m:oMath xmlns:m="http://schemas.openxmlformats.org/officeDocument/2006/math">
                    <m:sSup>
                      <m:sSupPr>
                        <m:ctrlPr>
                          <a:rPr lang="es-CL" i="1" smtClean="0">
                            <a:latin typeface="Cambria Math" panose="02040503050406030204" pitchFamily="18" charset="0"/>
                            <a:sym typeface="Wingdings" panose="05000000000000000000" pitchFamily="2" charset="2"/>
                          </a:rPr>
                        </m:ctrlPr>
                      </m:sSupPr>
                      <m:e>
                        <m:r>
                          <a:rPr lang="es-CL" b="0" i="1" smtClean="0">
                            <a:latin typeface="Cambria Math" panose="02040503050406030204" pitchFamily="18" charset="0"/>
                            <a:sym typeface="Wingdings" panose="05000000000000000000" pitchFamily="2" charset="2"/>
                          </a:rPr>
                          <m:t>𝑚</m:t>
                        </m:r>
                      </m:e>
                      <m:sup>
                        <m:r>
                          <a:rPr lang="es-CL" b="0" i="1" smtClean="0">
                            <a:latin typeface="Cambria Math" panose="02040503050406030204" pitchFamily="18" charset="0"/>
                            <a:sym typeface="Wingdings" panose="05000000000000000000" pitchFamily="2" charset="2"/>
                          </a:rPr>
                          <m:t>2</m:t>
                        </m:r>
                      </m:sup>
                    </m:sSup>
                  </m:oMath>
                </a14:m>
                <a:r>
                  <a:rPr lang="es-CL" dirty="0"/>
                  <a:t>                                       </a:t>
                </a:r>
              </a:p>
              <a:p>
                <a:r>
                  <a:rPr lang="es-CL" dirty="0"/>
                  <a:t> </a:t>
                </a:r>
              </a:p>
              <a:p>
                <a:pPr marL="285750" indent="-285750">
                  <a:buFont typeface="Arial" panose="020B0604020202020204" pitchFamily="34" charset="0"/>
                  <a:buChar char="•"/>
                </a:pPr>
                <a:r>
                  <a:rPr lang="es-CL" dirty="0"/>
                  <a:t>      1 </a:t>
                </a:r>
                <a:r>
                  <a:rPr lang="es-CL" dirty="0">
                    <a:sym typeface="Wingdings" panose="05000000000000000000" pitchFamily="2" charset="2"/>
                  </a:rPr>
                  <a:t>N/</a:t>
                </a:r>
                <a14:m>
                  <m:oMath xmlns:m="http://schemas.openxmlformats.org/officeDocument/2006/math">
                    <m:sSup>
                      <m:sSupPr>
                        <m:ctrlPr>
                          <a:rPr lang="es-CL" i="1">
                            <a:latin typeface="Cambria Math" panose="02040503050406030204" pitchFamily="18" charset="0"/>
                            <a:sym typeface="Wingdings" panose="05000000000000000000" pitchFamily="2" charset="2"/>
                          </a:rPr>
                        </m:ctrlPr>
                      </m:sSupPr>
                      <m:e>
                        <m:r>
                          <a:rPr lang="es-CL" i="1">
                            <a:latin typeface="Cambria Math" panose="02040503050406030204" pitchFamily="18" charset="0"/>
                            <a:sym typeface="Wingdings" panose="05000000000000000000" pitchFamily="2" charset="2"/>
                          </a:rPr>
                          <m:t>𝑚</m:t>
                        </m:r>
                      </m:e>
                      <m:sup>
                        <m:r>
                          <a:rPr lang="es-CL" i="1">
                            <a:latin typeface="Cambria Math" panose="02040503050406030204" pitchFamily="18" charset="0"/>
                            <a:sym typeface="Wingdings" panose="05000000000000000000" pitchFamily="2" charset="2"/>
                          </a:rPr>
                          <m:t>2</m:t>
                        </m:r>
                      </m:sup>
                    </m:sSup>
                  </m:oMath>
                </a14:m>
                <a:r>
                  <a:rPr lang="es-CL" dirty="0"/>
                  <a:t>=1 Pa </a:t>
                </a:r>
              </a:p>
            </p:txBody>
          </p:sp>
        </mc:Choice>
        <mc:Fallback xmlns="">
          <p:sp>
            <p:nvSpPr>
              <p:cNvPr id="10" name="CuadroTexto 9"/>
              <p:cNvSpPr txBox="1">
                <a:spLocks noRot="1" noChangeAspect="1" noMove="1" noResize="1" noEditPoints="1" noAdjustHandles="1" noChangeArrowheads="1" noChangeShapeType="1" noTextEdit="1"/>
              </p:cNvSpPr>
              <p:nvPr/>
            </p:nvSpPr>
            <p:spPr>
              <a:xfrm>
                <a:off x="4055135" y="5617142"/>
                <a:ext cx="4253949" cy="923330"/>
              </a:xfrm>
              <a:prstGeom prst="rect">
                <a:avLst/>
              </a:prstGeom>
              <a:blipFill rotWithShape="0">
                <a:blip r:embed="rId3"/>
                <a:stretch>
                  <a:fillRect l="-1146" t="-3947" b="-8553"/>
                </a:stretch>
              </a:blipFill>
            </p:spPr>
            <p:txBody>
              <a:bodyPr/>
              <a:lstStyle/>
              <a:p>
                <a:r>
                  <a:rPr lang="es-CL">
                    <a:noFill/>
                  </a:rPr>
                  <a:t> </a:t>
                </a:r>
              </a:p>
            </p:txBody>
          </p:sp>
        </mc:Fallback>
      </mc:AlternateContent>
      <p:grpSp>
        <p:nvGrpSpPr>
          <p:cNvPr id="12" name="Grupo 11"/>
          <p:cNvGrpSpPr/>
          <p:nvPr/>
        </p:nvGrpSpPr>
        <p:grpSpPr>
          <a:xfrm>
            <a:off x="1150152" y="1806682"/>
            <a:ext cx="8651458" cy="3502214"/>
            <a:chOff x="1150152" y="1806682"/>
            <a:chExt cx="8651458" cy="3502214"/>
          </a:xfrm>
        </p:grpSpPr>
        <p:grpSp>
          <p:nvGrpSpPr>
            <p:cNvPr id="5" name="8 Grupo"/>
            <p:cNvGrpSpPr/>
            <p:nvPr/>
          </p:nvGrpSpPr>
          <p:grpSpPr>
            <a:xfrm>
              <a:off x="1150152" y="1806682"/>
              <a:ext cx="5031958" cy="3502214"/>
              <a:chOff x="821508" y="4371163"/>
              <a:chExt cx="3252971" cy="2298197"/>
            </a:xfrm>
          </p:grpSpPr>
          <p:pic>
            <p:nvPicPr>
              <p:cNvPr id="6" name="Picture 5" descr="http://1.bp.blogspot.com/-YGppWGLQTkY/USQzy3HkbVI/AAAAAAAAdBE/AwqtucaZcgc/s1600/Disfraz.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821508" y="4371163"/>
                <a:ext cx="2460423" cy="2298197"/>
              </a:xfrm>
              <a:prstGeom prst="rect">
                <a:avLst/>
              </a:prstGeom>
              <a:noFill/>
              <a:extLst>
                <a:ext uri="{909E8E84-426E-40DD-AFC4-6F175D3DCCD1}">
                  <a14:hiddenFill xmlns:a14="http://schemas.microsoft.com/office/drawing/2010/main">
                    <a:solidFill>
                      <a:srgbClr val="FFFFFF"/>
                    </a:solidFill>
                  </a14:hiddenFill>
                </a:ext>
              </a:extLst>
            </p:spPr>
          </p:pic>
          <p:sp>
            <p:nvSpPr>
              <p:cNvPr id="7" name="7 CuadroTexto"/>
              <p:cNvSpPr txBox="1"/>
              <p:nvPr/>
            </p:nvSpPr>
            <p:spPr>
              <a:xfrm>
                <a:off x="3455876" y="5301208"/>
                <a:ext cx="618603" cy="769441"/>
              </a:xfrm>
              <a:prstGeom prst="rect">
                <a:avLst/>
              </a:prstGeom>
              <a:noFill/>
            </p:spPr>
            <p:txBody>
              <a:bodyPr wrap="square" rtlCol="0">
                <a:spAutoFit/>
              </a:bodyPr>
              <a:lstStyle/>
              <a:p>
                <a:r>
                  <a:rPr lang="es-CL"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grpSp>
        <p:pic>
          <p:nvPicPr>
            <p:cNvPr id="11" name="Imagen 10"/>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182110" y="1992398"/>
              <a:ext cx="3619500" cy="3228975"/>
            </a:xfrm>
            <a:prstGeom prst="ellipse">
              <a:avLst/>
            </a:prstGeom>
            <a:ln>
              <a:noFill/>
            </a:ln>
            <a:effectLst>
              <a:softEdge rad="112500"/>
            </a:effectLst>
          </p:spPr>
        </p:pic>
      </p:grpSp>
    </p:spTree>
    <p:extLst>
      <p:ext uri="{BB962C8B-B14F-4D97-AF65-F5344CB8AC3E}">
        <p14:creationId xmlns:p14="http://schemas.microsoft.com/office/powerpoint/2010/main" val="222573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86409" y="288235"/>
            <a:ext cx="8517834" cy="369332"/>
          </a:xfrm>
          <a:prstGeom prst="rect">
            <a:avLst/>
          </a:prstGeom>
          <a:noFill/>
        </p:spPr>
        <p:txBody>
          <a:bodyPr wrap="square" rtlCol="0">
            <a:spAutoFit/>
          </a:bodyPr>
          <a:lstStyle/>
          <a:p>
            <a:pPr marL="400050" indent="-400050">
              <a:buFont typeface="+mj-lt"/>
              <a:buAutoNum type="romanUcPeriod"/>
            </a:pPr>
            <a:r>
              <a:rPr lang="es-CL" dirty="0"/>
              <a:t>Presión atmosférica o presión barométrica</a:t>
            </a: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392849" y="472901"/>
            <a:ext cx="3648075" cy="2314575"/>
          </a:xfrm>
          <a:prstGeom prst="rect">
            <a:avLst/>
          </a:prstGeom>
          <a:ln>
            <a:noFill/>
          </a:ln>
          <a:effectLst>
            <a:softEdge rad="112500"/>
          </a:effectLst>
        </p:spPr>
      </p:pic>
      <p:sp>
        <p:nvSpPr>
          <p:cNvPr id="5" name="CuadroTexto 4"/>
          <p:cNvSpPr txBox="1"/>
          <p:nvPr/>
        </p:nvSpPr>
        <p:spPr>
          <a:xfrm>
            <a:off x="904462" y="874643"/>
            <a:ext cx="5227982" cy="646331"/>
          </a:xfrm>
          <a:prstGeom prst="rect">
            <a:avLst/>
          </a:prstGeom>
          <a:noFill/>
        </p:spPr>
        <p:txBody>
          <a:bodyPr wrap="square" rtlCol="0">
            <a:spAutoFit/>
          </a:bodyPr>
          <a:lstStyle/>
          <a:p>
            <a:r>
              <a:rPr lang="es-CL" dirty="0"/>
              <a:t>Aquella presión de aire sobre la superficie terrestre.</a:t>
            </a:r>
          </a:p>
        </p:txBody>
      </p:sp>
      <mc:AlternateContent xmlns:mc="http://schemas.openxmlformats.org/markup-compatibility/2006" xmlns:a14="http://schemas.microsoft.com/office/drawing/2010/main">
        <mc:Choice Requires="a14">
          <p:sp>
            <p:nvSpPr>
              <p:cNvPr id="6" name="CuadroTexto 5"/>
              <p:cNvSpPr txBox="1"/>
              <p:nvPr/>
            </p:nvSpPr>
            <p:spPr>
              <a:xfrm>
                <a:off x="904461" y="1817333"/>
                <a:ext cx="5496339" cy="1480405"/>
              </a:xfrm>
              <a:prstGeom prst="rect">
                <a:avLst/>
              </a:prstGeom>
              <a:noFill/>
            </p:spPr>
            <p:txBody>
              <a:bodyPr wrap="square" rtlCol="0">
                <a:spAutoFit/>
              </a:bodyPr>
              <a:lstStyle/>
              <a:p>
                <a:r>
                  <a:rPr lang="es-CL" dirty="0"/>
                  <a:t>Observación 3:</a:t>
                </a:r>
              </a:p>
              <a:p>
                <a:endParaRPr lang="es-CL" dirty="0">
                  <a:sym typeface="Wingdings" panose="05000000000000000000" pitchFamily="2" charset="2"/>
                </a:endParaRPr>
              </a:p>
              <a:p>
                <a:r>
                  <a:rPr lang="es-CL" dirty="0" err="1">
                    <a:sym typeface="Wingdings" panose="05000000000000000000" pitchFamily="2" charset="2"/>
                  </a:rPr>
                  <a:t>P</a:t>
                </a:r>
                <a:r>
                  <a:rPr lang="es-CL" dirty="0" err="1"/>
                  <a:t>atm</a:t>
                </a:r>
                <a:r>
                  <a:rPr lang="es-CL" dirty="0"/>
                  <a:t> </a:t>
                </a:r>
                <a:r>
                  <a:rPr lang="es-CL" dirty="0">
                    <a:latin typeface="Calibri" panose="020F0502020204030204" pitchFamily="34" charset="0"/>
                  </a:rPr>
                  <a:t>~101,325 </a:t>
                </a:r>
                <a:r>
                  <a:rPr lang="es-CL" dirty="0" err="1">
                    <a:latin typeface="Calibri" panose="020F0502020204030204" pitchFamily="34" charset="0"/>
                  </a:rPr>
                  <a:t>Kpa</a:t>
                </a:r>
                <a:r>
                  <a:rPr lang="es-CL" dirty="0">
                    <a:latin typeface="Calibri" panose="020F0502020204030204" pitchFamily="34" charset="0"/>
                  </a:rPr>
                  <a:t>  (nivel del mar o cercano a él)</a:t>
                </a:r>
              </a:p>
              <a:p>
                <a:pPr marL="285750" indent="-285750">
                  <a:buFont typeface="Arial" panose="020B0604020202020204" pitchFamily="34" charset="0"/>
                  <a:buChar char="•"/>
                </a:pPr>
                <a:r>
                  <a:rPr lang="es-CL" dirty="0">
                    <a:latin typeface="Calibri" panose="020F0502020204030204" pitchFamily="34" charset="0"/>
                  </a:rPr>
                  <a:t>1 atm~760 mm Hg~1,01325 bar~101325 N/</a:t>
                </a:r>
                <a14:m>
                  <m:oMath xmlns:m="http://schemas.openxmlformats.org/officeDocument/2006/math">
                    <m:sSup>
                      <m:sSupPr>
                        <m:ctrlPr>
                          <a:rPr lang="es-CL" i="1" smtClean="0">
                            <a:latin typeface="Cambria Math" panose="02040503050406030204" pitchFamily="18" charset="0"/>
                          </a:rPr>
                        </m:ctrlPr>
                      </m:sSupPr>
                      <m:e>
                        <m:r>
                          <a:rPr lang="es-CL" b="0" i="1" smtClean="0">
                            <a:latin typeface="Cambria Math" panose="02040503050406030204" pitchFamily="18" charset="0"/>
                          </a:rPr>
                          <m:t>𝑚</m:t>
                        </m:r>
                      </m:e>
                      <m:sup>
                        <m:r>
                          <a:rPr lang="es-CL" b="0" i="1" smtClean="0">
                            <a:latin typeface="Cambria Math" panose="02040503050406030204" pitchFamily="18" charset="0"/>
                          </a:rPr>
                          <m:t>2</m:t>
                        </m:r>
                      </m:sup>
                    </m:sSup>
                  </m:oMath>
                </a14:m>
                <a:endParaRPr lang="es-CL" dirty="0">
                  <a:latin typeface="Calibri" panose="020F0502020204030204" pitchFamily="34" charset="0"/>
                </a:endParaRPr>
              </a:p>
              <a:p>
                <a:pPr marL="285750" indent="-285750">
                  <a:buFont typeface="Arial" panose="020B0604020202020204" pitchFamily="34" charset="0"/>
                  <a:buChar char="•"/>
                </a:pPr>
                <a:r>
                  <a:rPr lang="es-CL" dirty="0">
                    <a:latin typeface="Calibri" panose="020F0502020204030204" pitchFamily="34" charset="0"/>
                  </a:rPr>
                  <a:t>1 bar ~</a:t>
                </a:r>
                <a14:m>
                  <m:oMath xmlns:m="http://schemas.openxmlformats.org/officeDocument/2006/math">
                    <m:sSup>
                      <m:sSupPr>
                        <m:ctrlPr>
                          <a:rPr lang="es-CL" i="1" smtClean="0">
                            <a:latin typeface="Cambria Math" panose="02040503050406030204" pitchFamily="18" charset="0"/>
                          </a:rPr>
                        </m:ctrlPr>
                      </m:sSupPr>
                      <m:e>
                        <m:r>
                          <a:rPr lang="es-CL" b="0" i="1" smtClean="0">
                            <a:latin typeface="Cambria Math" panose="02040503050406030204" pitchFamily="18" charset="0"/>
                          </a:rPr>
                          <m:t>10</m:t>
                        </m:r>
                      </m:e>
                      <m:sup>
                        <m:r>
                          <a:rPr lang="es-CL" b="0" i="1" smtClean="0">
                            <a:latin typeface="Cambria Math" panose="02040503050406030204" pitchFamily="18" charset="0"/>
                          </a:rPr>
                          <m:t>5</m:t>
                        </m:r>
                      </m:sup>
                    </m:sSup>
                  </m:oMath>
                </a14:m>
                <a:r>
                  <a:rPr lang="es-CL" dirty="0">
                    <a:latin typeface="Calibri" panose="020F0502020204030204" pitchFamily="34" charset="0"/>
                  </a:rPr>
                  <a:t> N/</a:t>
                </a:r>
                <a14:m>
                  <m:oMath xmlns:m="http://schemas.openxmlformats.org/officeDocument/2006/math">
                    <m:sSup>
                      <m:sSupPr>
                        <m:ctrlPr>
                          <a:rPr lang="es-CL" i="1">
                            <a:latin typeface="Cambria Math" panose="02040503050406030204" pitchFamily="18" charset="0"/>
                          </a:rPr>
                        </m:ctrlPr>
                      </m:sSupPr>
                      <m:e>
                        <m:r>
                          <a:rPr lang="es-CL" i="1">
                            <a:latin typeface="Cambria Math" panose="02040503050406030204" pitchFamily="18" charset="0"/>
                          </a:rPr>
                          <m:t>𝑚</m:t>
                        </m:r>
                      </m:e>
                      <m:sup>
                        <m:r>
                          <a:rPr lang="es-CL" i="1">
                            <a:latin typeface="Cambria Math" panose="02040503050406030204" pitchFamily="18" charset="0"/>
                          </a:rPr>
                          <m:t>2</m:t>
                        </m:r>
                      </m:sup>
                    </m:sSup>
                  </m:oMath>
                </a14:m>
                <a:endParaRPr lang="es-CL" dirty="0">
                  <a:latin typeface="Calibri" panose="020F0502020204030204" pitchFamily="34" charset="0"/>
                </a:endParaRPr>
              </a:p>
            </p:txBody>
          </p:sp>
        </mc:Choice>
        <mc:Fallback xmlns="">
          <p:sp>
            <p:nvSpPr>
              <p:cNvPr id="6" name="CuadroTexto 5"/>
              <p:cNvSpPr txBox="1">
                <a:spLocks noRot="1" noChangeAspect="1" noMove="1" noResize="1" noEditPoints="1" noAdjustHandles="1" noChangeArrowheads="1" noChangeShapeType="1" noTextEdit="1"/>
              </p:cNvSpPr>
              <p:nvPr/>
            </p:nvSpPr>
            <p:spPr>
              <a:xfrm>
                <a:off x="904461" y="1817333"/>
                <a:ext cx="5496339" cy="1480405"/>
              </a:xfrm>
              <a:prstGeom prst="rect">
                <a:avLst/>
              </a:prstGeom>
              <a:blipFill rotWithShape="0">
                <a:blip r:embed="rId4"/>
                <a:stretch>
                  <a:fillRect l="-887" t="-2469" b="-5761"/>
                </a:stretch>
              </a:blipFill>
            </p:spPr>
            <p:txBody>
              <a:bodyPr/>
              <a:lstStyle/>
              <a:p>
                <a:r>
                  <a:rPr lang="es-CL">
                    <a:noFill/>
                  </a:rPr>
                  <a:t> </a:t>
                </a:r>
              </a:p>
            </p:txBody>
          </p:sp>
        </mc:Fallback>
      </mc:AlternateContent>
      <p:sp>
        <p:nvSpPr>
          <p:cNvPr id="9" name="CuadroTexto 8"/>
          <p:cNvSpPr txBox="1"/>
          <p:nvPr/>
        </p:nvSpPr>
        <p:spPr>
          <a:xfrm>
            <a:off x="566531" y="4760843"/>
            <a:ext cx="8338930" cy="369332"/>
          </a:xfrm>
          <a:prstGeom prst="rect">
            <a:avLst/>
          </a:prstGeom>
          <a:noFill/>
        </p:spPr>
        <p:txBody>
          <a:bodyPr wrap="square" rtlCol="0">
            <a:spAutoFit/>
          </a:bodyPr>
          <a:lstStyle/>
          <a:p>
            <a:r>
              <a:rPr lang="es-CL" dirty="0"/>
              <a:t>II.    Presión absoluta</a:t>
            </a:r>
          </a:p>
        </p:txBody>
      </p:sp>
      <p:sp>
        <p:nvSpPr>
          <p:cNvPr id="10" name="CuadroTexto 9"/>
          <p:cNvSpPr txBox="1"/>
          <p:nvPr/>
        </p:nvSpPr>
        <p:spPr>
          <a:xfrm>
            <a:off x="904461" y="5387009"/>
            <a:ext cx="8279297" cy="646331"/>
          </a:xfrm>
          <a:prstGeom prst="rect">
            <a:avLst/>
          </a:prstGeom>
          <a:noFill/>
        </p:spPr>
        <p:txBody>
          <a:bodyPr wrap="square" rtlCol="0">
            <a:spAutoFit/>
          </a:bodyPr>
          <a:lstStyle/>
          <a:p>
            <a:r>
              <a:rPr lang="es-CL" dirty="0"/>
              <a:t>Aquella presión que se aplica en una superficie. Unifica criterios, ya que </a:t>
            </a:r>
            <a:r>
              <a:rPr lang="es-CL" dirty="0" err="1"/>
              <a:t>Patm</a:t>
            </a:r>
            <a:r>
              <a:rPr lang="es-CL" dirty="0"/>
              <a:t> varía en altitud</a:t>
            </a:r>
          </a:p>
        </p:txBody>
      </p:sp>
    </p:spTree>
    <p:extLst>
      <p:ext uri="{BB962C8B-B14F-4D97-AF65-F5344CB8AC3E}">
        <p14:creationId xmlns:p14="http://schemas.microsoft.com/office/powerpoint/2010/main" val="3733010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7930" y="188843"/>
            <a:ext cx="7364896" cy="369332"/>
          </a:xfrm>
          <a:prstGeom prst="rect">
            <a:avLst/>
          </a:prstGeom>
          <a:noFill/>
        </p:spPr>
        <p:txBody>
          <a:bodyPr wrap="square" rtlCol="0">
            <a:spAutoFit/>
          </a:bodyPr>
          <a:lstStyle/>
          <a:p>
            <a:r>
              <a:rPr lang="es-CL" dirty="0"/>
              <a:t>III.   Presión manométrica</a:t>
            </a:r>
          </a:p>
        </p:txBody>
      </p:sp>
      <p:pic>
        <p:nvPicPr>
          <p:cNvPr id="4" name="Imagen 3"/>
          <p:cNvPicPr>
            <a:picLocks noChangeAspect="1"/>
          </p:cNvPicPr>
          <p:nvPr/>
        </p:nvPicPr>
        <p:blipFill>
          <a:blip r:embed="rId2"/>
          <a:stretch>
            <a:fillRect/>
          </a:stretch>
        </p:blipFill>
        <p:spPr>
          <a:xfrm>
            <a:off x="9605356" y="188843"/>
            <a:ext cx="1556287" cy="2290106"/>
          </a:xfrm>
          <a:prstGeom prst="rect">
            <a:avLst/>
          </a:prstGeom>
        </p:spPr>
      </p:pic>
      <p:grpSp>
        <p:nvGrpSpPr>
          <p:cNvPr id="10" name="Grupo 9"/>
          <p:cNvGrpSpPr/>
          <p:nvPr/>
        </p:nvGrpSpPr>
        <p:grpSpPr>
          <a:xfrm>
            <a:off x="954157" y="805071"/>
            <a:ext cx="8368747" cy="1192694"/>
            <a:chOff x="954157" y="805071"/>
            <a:chExt cx="8368747" cy="1192694"/>
          </a:xfrm>
        </p:grpSpPr>
        <p:sp>
          <p:nvSpPr>
            <p:cNvPr id="3" name="CuadroTexto 2"/>
            <p:cNvSpPr txBox="1"/>
            <p:nvPr/>
          </p:nvSpPr>
          <p:spPr>
            <a:xfrm>
              <a:off x="954157" y="805071"/>
              <a:ext cx="8368747" cy="369332"/>
            </a:xfrm>
            <a:prstGeom prst="rect">
              <a:avLst/>
            </a:prstGeom>
            <a:noFill/>
          </p:spPr>
          <p:txBody>
            <a:bodyPr wrap="square" rtlCol="0">
              <a:spAutoFit/>
            </a:bodyPr>
            <a:lstStyle/>
            <a:p>
              <a:r>
                <a:rPr lang="es-CL" dirty="0"/>
                <a:t>Presión que ejerce el sistema en relación a la presión atmosférica.</a:t>
              </a:r>
            </a:p>
          </p:txBody>
        </p:sp>
        <p:pic>
          <p:nvPicPr>
            <p:cNvPr id="5" name="Imagen 4"/>
            <p:cNvPicPr>
              <a:picLocks noChangeAspect="1"/>
            </p:cNvPicPr>
            <p:nvPr/>
          </p:nvPicPr>
          <p:blipFill>
            <a:blip r:embed="rId3"/>
            <a:stretch>
              <a:fillRect/>
            </a:stretch>
          </p:blipFill>
          <p:spPr>
            <a:xfrm>
              <a:off x="1785481" y="1729408"/>
              <a:ext cx="3447356" cy="268357"/>
            </a:xfrm>
            <a:prstGeom prst="rect">
              <a:avLst/>
            </a:prstGeom>
          </p:spPr>
        </p:pic>
      </p:grpSp>
      <p:pic>
        <p:nvPicPr>
          <p:cNvPr id="7" name="Imagen 6"/>
          <p:cNvPicPr>
            <a:picLocks noChangeAspect="1"/>
          </p:cNvPicPr>
          <p:nvPr/>
        </p:nvPicPr>
        <p:blipFill>
          <a:blip r:embed="rId4"/>
          <a:stretch>
            <a:fillRect/>
          </a:stretch>
        </p:blipFill>
        <p:spPr>
          <a:xfrm>
            <a:off x="3027500" y="2471532"/>
            <a:ext cx="1514683" cy="535264"/>
          </a:xfrm>
          <a:prstGeom prst="rect">
            <a:avLst/>
          </a:prstGeom>
        </p:spPr>
      </p:pic>
      <p:sp>
        <p:nvSpPr>
          <p:cNvPr id="13" name="Rectángulo 12"/>
          <p:cNvSpPr/>
          <p:nvPr/>
        </p:nvSpPr>
        <p:spPr>
          <a:xfrm>
            <a:off x="604995" y="3320966"/>
            <a:ext cx="3209533" cy="923330"/>
          </a:xfrm>
          <a:prstGeom prst="rect">
            <a:avLst/>
          </a:prstGeom>
        </p:spPr>
        <p:txBody>
          <a:bodyPr wrap="none">
            <a:spAutoFit/>
          </a:bodyPr>
          <a:lstStyle/>
          <a:p>
            <a:r>
              <a:rPr lang="es-CL" dirty="0"/>
              <a:t>Observación 4:</a:t>
            </a:r>
          </a:p>
          <a:p>
            <a:endParaRPr lang="es-CL" dirty="0"/>
          </a:p>
          <a:p>
            <a:r>
              <a:rPr lang="es-CL" dirty="0"/>
              <a:t>Si </a:t>
            </a:r>
            <a:r>
              <a:rPr lang="es-CL" dirty="0" err="1"/>
              <a:t>Pman</a:t>
            </a:r>
            <a:r>
              <a:rPr lang="es-CL" dirty="0"/>
              <a:t> </a:t>
            </a:r>
            <a:r>
              <a:rPr lang="es-CL" dirty="0">
                <a:latin typeface="Calibri" panose="020F0502020204030204" pitchFamily="34" charset="0"/>
              </a:rPr>
              <a:t>&lt; 0 </a:t>
            </a:r>
            <a:r>
              <a:rPr lang="es-CL" dirty="0">
                <a:latin typeface="Calibri" panose="020F0502020204030204" pitchFamily="34" charset="0"/>
                <a:sym typeface="Wingdings" panose="05000000000000000000" pitchFamily="2" charset="2"/>
              </a:rPr>
              <a:t> Presión de vacío</a:t>
            </a:r>
            <a:endParaRPr lang="es-CL" dirty="0"/>
          </a:p>
        </p:txBody>
      </p:sp>
      <p:sp>
        <p:nvSpPr>
          <p:cNvPr id="12" name="Rectángulo 11"/>
          <p:cNvSpPr/>
          <p:nvPr/>
        </p:nvSpPr>
        <p:spPr>
          <a:xfrm>
            <a:off x="604995" y="4437027"/>
            <a:ext cx="6635791" cy="923330"/>
          </a:xfrm>
          <a:prstGeom prst="rect">
            <a:avLst/>
          </a:prstGeom>
        </p:spPr>
        <p:txBody>
          <a:bodyPr wrap="none">
            <a:spAutoFit/>
          </a:bodyPr>
          <a:lstStyle/>
          <a:p>
            <a:r>
              <a:rPr lang="es-CL" dirty="0"/>
              <a:t>Observación 5:</a:t>
            </a:r>
          </a:p>
          <a:p>
            <a:endParaRPr lang="es-CL" dirty="0"/>
          </a:p>
          <a:p>
            <a:r>
              <a:rPr lang="es-CL" dirty="0"/>
              <a:t>En la resolución de problemas se debe trabajar con P absoluta</a:t>
            </a:r>
          </a:p>
        </p:txBody>
      </p:sp>
      <p:pic>
        <p:nvPicPr>
          <p:cNvPr id="17" name="Imagen 1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7702826" y="3159302"/>
            <a:ext cx="4251075" cy="3478780"/>
          </a:xfrm>
          <a:prstGeom prst="rect">
            <a:avLst/>
          </a:prstGeom>
        </p:spPr>
      </p:pic>
    </p:spTree>
    <p:extLst>
      <p:ext uri="{BB962C8B-B14F-4D97-AF65-F5344CB8AC3E}">
        <p14:creationId xmlns:p14="http://schemas.microsoft.com/office/powerpoint/2010/main" val="708890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heurón"/>
          <p:cNvSpPr/>
          <p:nvPr/>
        </p:nvSpPr>
        <p:spPr>
          <a:xfrm>
            <a:off x="322075" y="260648"/>
            <a:ext cx="2381367" cy="2661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Temperatura (T):</a:t>
            </a:r>
          </a:p>
        </p:txBody>
      </p:sp>
      <p:sp>
        <p:nvSpPr>
          <p:cNvPr id="3" name="2 CuadroTexto"/>
          <p:cNvSpPr txBox="1"/>
          <p:nvPr/>
        </p:nvSpPr>
        <p:spPr>
          <a:xfrm>
            <a:off x="539552" y="908720"/>
            <a:ext cx="9270370" cy="369332"/>
          </a:xfrm>
          <a:prstGeom prst="rect">
            <a:avLst/>
          </a:prstGeom>
          <a:noFill/>
        </p:spPr>
        <p:txBody>
          <a:bodyPr wrap="square" rtlCol="0">
            <a:spAutoFit/>
          </a:bodyPr>
          <a:lstStyle/>
          <a:p>
            <a:pPr algn="just"/>
            <a:r>
              <a:rPr lang="es-CL" dirty="0"/>
              <a:t>Mide la energía térmica o el calor de la substancia a analizar, sin importar su tamaño.</a:t>
            </a:r>
          </a:p>
        </p:txBody>
      </p:sp>
      <p:sp>
        <p:nvSpPr>
          <p:cNvPr id="4" name="3 Rectángulo"/>
          <p:cNvSpPr/>
          <p:nvPr/>
        </p:nvSpPr>
        <p:spPr>
          <a:xfrm>
            <a:off x="564594" y="1215824"/>
            <a:ext cx="7895837" cy="144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dirty="0"/>
              <a:t>Medida del calor o energía térmica, que no depende del tamaño o tipo de objeto.</a:t>
            </a:r>
          </a:p>
        </p:txBody>
      </p:sp>
      <p:sp>
        <p:nvSpPr>
          <p:cNvPr id="5" name="4 Pergamino vertical"/>
          <p:cNvSpPr/>
          <p:nvPr/>
        </p:nvSpPr>
        <p:spPr>
          <a:xfrm>
            <a:off x="1045332" y="1655169"/>
            <a:ext cx="8258810" cy="9748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Cuando trabajamos con relaciones de temperatura,  , éstas siempre deben estar en escala absoluta, es decir, Kelvin o Rankine. </a:t>
            </a:r>
          </a:p>
        </p:txBody>
      </p:sp>
      <p:pic>
        <p:nvPicPr>
          <p:cNvPr id="6" name="Picture 2" descr="http://recursosred.es/wp-content/uploads/2013/05/consejos-utiles.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006770" y="257947"/>
            <a:ext cx="1930126" cy="20402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CuadroTexto 8"/>
              <p:cNvSpPr txBox="1"/>
              <p:nvPr/>
            </p:nvSpPr>
            <p:spPr>
              <a:xfrm>
                <a:off x="564593" y="3210339"/>
                <a:ext cx="10189545" cy="923330"/>
              </a:xfrm>
              <a:prstGeom prst="rect">
                <a:avLst/>
              </a:prstGeom>
              <a:noFill/>
            </p:spPr>
            <p:txBody>
              <a:bodyPr wrap="square" rtlCol="0">
                <a:spAutoFit/>
              </a:bodyPr>
              <a:lstStyle/>
              <a:p>
                <a:r>
                  <a:rPr lang="es-CL" dirty="0"/>
                  <a:t>Ejemplo:</a:t>
                </a:r>
              </a:p>
              <a:p>
                <a:endParaRPr lang="es-CL" dirty="0"/>
              </a:p>
              <a:p>
                <a:r>
                  <a:rPr lang="es-CL" dirty="0"/>
                  <a:t>Determinar la relación de temperatura </a:t>
                </a:r>
                <a14:m>
                  <m:oMath xmlns:m="http://schemas.openxmlformats.org/officeDocument/2006/math">
                    <m:sSub>
                      <m:sSubPr>
                        <m:ctrlPr>
                          <a:rPr lang="es-CL"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1</m:t>
                        </m:r>
                      </m:sub>
                    </m:sSub>
                    <m:r>
                      <a:rPr lang="es-CL" b="0" i="1" smtClean="0">
                        <a:latin typeface="Cambria Math" panose="02040503050406030204" pitchFamily="18" charset="0"/>
                      </a:rPr>
                      <m:t>/</m:t>
                    </m:r>
                    <m:sSub>
                      <m:sSubPr>
                        <m:ctrlPr>
                          <a:rPr lang="es-CL" b="0"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2</m:t>
                        </m:r>
                      </m:sub>
                    </m:sSub>
                  </m:oMath>
                </a14:m>
                <a:r>
                  <a:rPr lang="es-CL" dirty="0"/>
                  <a:t> y la variación </a:t>
                </a:r>
                <a14:m>
                  <m:oMath xmlns:m="http://schemas.openxmlformats.org/officeDocument/2006/math">
                    <m:sSub>
                      <m:sSubPr>
                        <m:ctrlPr>
                          <a:rPr lang="es-CL"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2</m:t>
                        </m:r>
                      </m:sub>
                    </m:sSub>
                    <m:r>
                      <a:rPr lang="es-CL" b="0" i="1" smtClean="0">
                        <a:latin typeface="Cambria Math" panose="02040503050406030204" pitchFamily="18" charset="0"/>
                      </a:rPr>
                      <m:t>−</m:t>
                    </m:r>
                    <m:sSub>
                      <m:sSubPr>
                        <m:ctrlPr>
                          <a:rPr lang="es-CL" b="0"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1</m:t>
                        </m:r>
                      </m:sub>
                    </m:sSub>
                  </m:oMath>
                </a14:m>
                <a:r>
                  <a:rPr lang="es-CL" dirty="0"/>
                  <a:t>. Entre 25°C y 80 °C</a:t>
                </a:r>
              </a:p>
            </p:txBody>
          </p:sp>
        </mc:Choice>
        <mc:Fallback xmlns="">
          <p:sp>
            <p:nvSpPr>
              <p:cNvPr id="9" name="CuadroTexto 8"/>
              <p:cNvSpPr txBox="1">
                <a:spLocks noRot="1" noChangeAspect="1" noMove="1" noResize="1" noEditPoints="1" noAdjustHandles="1" noChangeArrowheads="1" noChangeShapeType="1" noTextEdit="1"/>
              </p:cNvSpPr>
              <p:nvPr/>
            </p:nvSpPr>
            <p:spPr>
              <a:xfrm>
                <a:off x="564593" y="3210339"/>
                <a:ext cx="10189545" cy="923330"/>
              </a:xfrm>
              <a:prstGeom prst="rect">
                <a:avLst/>
              </a:prstGeom>
              <a:blipFill rotWithShape="0">
                <a:blip r:embed="rId4"/>
                <a:stretch>
                  <a:fillRect l="-539" t="-4636" b="-927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302026" y="4412974"/>
                <a:ext cx="7643191" cy="923330"/>
              </a:xfrm>
              <a:prstGeom prst="rect">
                <a:avLst/>
              </a:prstGeom>
              <a:noFill/>
            </p:spPr>
            <p:txBody>
              <a:bodyPr wrap="square" rtlCol="0">
                <a:spAutoFit/>
              </a:bodyPr>
              <a:lstStyle/>
              <a:p>
                <a:pPr marL="400050" indent="-400050">
                  <a:buFont typeface="+mj-lt"/>
                  <a:buAutoNum type="romanLcPeriod"/>
                </a:pP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𝑇</m:t>
                        </m:r>
                      </m:e>
                      <m:sub>
                        <m:r>
                          <a:rPr lang="es-CL" i="1">
                            <a:latin typeface="Cambria Math" panose="02040503050406030204" pitchFamily="18" charset="0"/>
                          </a:rPr>
                          <m:t>1</m:t>
                        </m:r>
                      </m:sub>
                    </m:sSub>
                    <m:r>
                      <a:rPr lang="es-CL" i="1">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𝑇</m:t>
                        </m:r>
                      </m:e>
                      <m:sub>
                        <m:r>
                          <a:rPr lang="es-CL" i="1">
                            <a:latin typeface="Cambria Math" panose="02040503050406030204" pitchFamily="18" charset="0"/>
                          </a:rPr>
                          <m:t>2</m:t>
                        </m:r>
                      </m:sub>
                    </m:sSub>
                  </m:oMath>
                </a14:m>
                <a:r>
                  <a:rPr lang="es-CL" dirty="0"/>
                  <a:t> =0,844</a:t>
                </a:r>
              </a:p>
              <a:p>
                <a:pPr marL="400050" indent="-400050">
                  <a:buFont typeface="+mj-lt"/>
                  <a:buAutoNum type="romanLcPeriod"/>
                </a:pP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𝑇</m:t>
                        </m:r>
                      </m:e>
                      <m:sub>
                        <m:r>
                          <a:rPr lang="es-CL" i="1">
                            <a:latin typeface="Cambria Math" panose="02040503050406030204" pitchFamily="18" charset="0"/>
                          </a:rPr>
                          <m:t>2</m:t>
                        </m:r>
                      </m:sub>
                    </m:sSub>
                    <m:r>
                      <a:rPr lang="es-CL" i="1">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𝑇</m:t>
                        </m:r>
                      </m:e>
                      <m:sub>
                        <m:r>
                          <a:rPr lang="es-CL" i="1">
                            <a:latin typeface="Cambria Math" panose="02040503050406030204" pitchFamily="18" charset="0"/>
                          </a:rPr>
                          <m:t>1</m:t>
                        </m:r>
                      </m:sub>
                    </m:sSub>
                  </m:oMath>
                </a14:m>
                <a:r>
                  <a:rPr lang="es-CL" dirty="0"/>
                  <a:t>=55 K=55°C</a:t>
                </a:r>
              </a:p>
              <a:p>
                <a:pPr marL="400050" indent="-400050">
                  <a:buFont typeface="+mj-lt"/>
                  <a:buAutoNum type="romanLcPeriod"/>
                </a:pPr>
                <a:endParaRPr lang="es-CL"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1302026" y="4412974"/>
                <a:ext cx="7643191" cy="923330"/>
              </a:xfrm>
              <a:prstGeom prst="rect">
                <a:avLst/>
              </a:prstGeom>
              <a:blipFill rotWithShape="0">
                <a:blip r:embed="rId5"/>
                <a:stretch>
                  <a:fillRect l="-638" t="-4636"/>
                </a:stretch>
              </a:blipFill>
            </p:spPr>
            <p:txBody>
              <a:bodyPr/>
              <a:lstStyle/>
              <a:p>
                <a:r>
                  <a:rPr lang="es-CL">
                    <a:noFill/>
                  </a:rPr>
                  <a:t> </a:t>
                </a:r>
              </a:p>
            </p:txBody>
          </p:sp>
        </mc:Fallback>
      </mc:AlternateContent>
      <p:sp>
        <p:nvSpPr>
          <p:cNvPr id="12" name="Rectángulo 11"/>
          <p:cNvSpPr/>
          <p:nvPr/>
        </p:nvSpPr>
        <p:spPr>
          <a:xfrm>
            <a:off x="6418741" y="5045851"/>
            <a:ext cx="3172520" cy="1477328"/>
          </a:xfrm>
          <a:prstGeom prst="rect">
            <a:avLst/>
          </a:prstGeom>
        </p:spPr>
        <p:txBody>
          <a:bodyPr wrap="square">
            <a:spAutoFit/>
          </a:bodyPr>
          <a:lstStyle/>
          <a:p>
            <a:r>
              <a:rPr lang="es-CL" dirty="0"/>
              <a:t>Observación 6:</a:t>
            </a:r>
          </a:p>
          <a:p>
            <a:endParaRPr lang="es-CL" dirty="0"/>
          </a:p>
          <a:p>
            <a:r>
              <a:rPr lang="es-CL" dirty="0"/>
              <a:t>T(K)=T(°C)+273,15</a:t>
            </a:r>
          </a:p>
          <a:p>
            <a:r>
              <a:rPr lang="es-CL" dirty="0"/>
              <a:t>T(R)=1,8*T(K)</a:t>
            </a:r>
          </a:p>
          <a:p>
            <a:r>
              <a:rPr lang="es-CL" dirty="0"/>
              <a:t>T(F)=T(R)-459,67</a:t>
            </a:r>
          </a:p>
        </p:txBody>
      </p:sp>
    </p:spTree>
    <p:extLst>
      <p:ext uri="{BB962C8B-B14F-4D97-AF65-F5344CB8AC3E}">
        <p14:creationId xmlns:p14="http://schemas.microsoft.com/office/powerpoint/2010/main" val="4219129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08113" y="318052"/>
            <a:ext cx="9064487" cy="461665"/>
          </a:xfrm>
          <a:prstGeom prst="rect">
            <a:avLst/>
          </a:prstGeom>
          <a:noFill/>
        </p:spPr>
        <p:txBody>
          <a:bodyPr wrap="square" rtlCol="0">
            <a:spAutoFit/>
          </a:bodyPr>
          <a:lstStyle/>
          <a:p>
            <a:r>
              <a:rPr lang="es-CL" sz="2400" dirty="0">
                <a:solidFill>
                  <a:srgbClr val="00B0F0"/>
                </a:solidFill>
              </a:rPr>
              <a:t>Clasificación de variables en función de la cantidad de materia</a:t>
            </a:r>
          </a:p>
        </p:txBody>
      </p:sp>
      <p:sp>
        <p:nvSpPr>
          <p:cNvPr id="3" name="CuadroTexto 2"/>
          <p:cNvSpPr txBox="1"/>
          <p:nvPr/>
        </p:nvSpPr>
        <p:spPr>
          <a:xfrm>
            <a:off x="1371600" y="1033671"/>
            <a:ext cx="7931426" cy="369332"/>
          </a:xfrm>
          <a:prstGeom prst="rect">
            <a:avLst/>
          </a:prstGeom>
          <a:noFill/>
        </p:spPr>
        <p:txBody>
          <a:bodyPr wrap="square" rtlCol="0">
            <a:spAutoFit/>
          </a:bodyPr>
          <a:lstStyle/>
          <a:p>
            <a:r>
              <a:rPr lang="es-CL" dirty="0">
                <a:solidFill>
                  <a:srgbClr val="00B050"/>
                </a:solidFill>
              </a:rPr>
              <a:t>¿Qué significa que una variable sea intensiva o extensiva?</a:t>
            </a:r>
          </a:p>
        </p:txBody>
      </p:sp>
      <p:grpSp>
        <p:nvGrpSpPr>
          <p:cNvPr id="7" name="Grupo 6"/>
          <p:cNvGrpSpPr/>
          <p:nvPr/>
        </p:nvGrpSpPr>
        <p:grpSpPr>
          <a:xfrm>
            <a:off x="1219273" y="2888157"/>
            <a:ext cx="8083753" cy="3146883"/>
            <a:chOff x="1219273" y="1706354"/>
            <a:chExt cx="8083753" cy="1513925"/>
          </a:xfrm>
        </p:grpSpPr>
        <p:sp>
          <p:nvSpPr>
            <p:cNvPr id="4" name="2 Rectángulo"/>
            <p:cNvSpPr/>
            <p:nvPr/>
          </p:nvSpPr>
          <p:spPr>
            <a:xfrm>
              <a:off x="1454154" y="1706354"/>
              <a:ext cx="7848872" cy="1434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Extensivas: aquellas cualidades de la materia que dependen de la cantidad total presente en el sistema o tamaño del cuerpo, por ello son aditivas, pero es restringido su uso.</a:t>
              </a:r>
            </a:p>
            <a:p>
              <a:pPr algn="just"/>
              <a:endPar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just"/>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Intensivas: Independientes de la materia o del tamaño del cuerpo, no son aditivas.</a:t>
              </a:r>
            </a:p>
          </p:txBody>
        </p:sp>
        <p:sp>
          <p:nvSpPr>
            <p:cNvPr id="5" name="3 Triángulo isósceles"/>
            <p:cNvSpPr/>
            <p:nvPr/>
          </p:nvSpPr>
          <p:spPr>
            <a:xfrm rot="5400000">
              <a:off x="1191579" y="1825555"/>
              <a:ext cx="360040" cy="280663"/>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L"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4 Triángulo isósceles"/>
            <p:cNvSpPr/>
            <p:nvPr/>
          </p:nvSpPr>
          <p:spPr>
            <a:xfrm rot="5400000">
              <a:off x="1179585" y="2899927"/>
              <a:ext cx="360040" cy="280663"/>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L"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spTree>
    <p:extLst>
      <p:ext uri="{BB962C8B-B14F-4D97-AF65-F5344CB8AC3E}">
        <p14:creationId xmlns:p14="http://schemas.microsoft.com/office/powerpoint/2010/main" val="1506095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67748" y="347870"/>
            <a:ext cx="10913165" cy="1569660"/>
          </a:xfrm>
          <a:prstGeom prst="rect">
            <a:avLst/>
          </a:prstGeom>
          <a:noFill/>
        </p:spPr>
        <p:txBody>
          <a:bodyPr wrap="square" rtlCol="0">
            <a:spAutoFit/>
          </a:bodyPr>
          <a:lstStyle/>
          <a:p>
            <a:pPr algn="just"/>
            <a:r>
              <a:rPr lang="es-CL" sz="2400" dirty="0"/>
              <a:t>El estudio termodinámico se desarrolla sin necesidad de conocer la estructura molecular atómica de la materia, por ello solo envuelve propiedades macroscópicas que se estudiarán en este curso, como también las relaciones que existen entre ellas. </a:t>
            </a:r>
          </a:p>
        </p:txBody>
      </p:sp>
      <p:graphicFrame>
        <p:nvGraphicFramePr>
          <p:cNvPr id="7" name="Diagrama 6"/>
          <p:cNvGraphicFramePr/>
          <p:nvPr>
            <p:extLst>
              <p:ext uri="{D42A27DB-BD31-4B8C-83A1-F6EECF244321}">
                <p14:modId xmlns:p14="http://schemas.microsoft.com/office/powerpoint/2010/main" val="2230409799"/>
              </p:ext>
            </p:extLst>
          </p:nvPr>
        </p:nvGraphicFramePr>
        <p:xfrm>
          <a:off x="-1296504" y="2001520"/>
          <a:ext cx="6644861" cy="4701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upo 23"/>
          <p:cNvGrpSpPr/>
          <p:nvPr/>
        </p:nvGrpSpPr>
        <p:grpSpPr>
          <a:xfrm>
            <a:off x="3637280" y="2702560"/>
            <a:ext cx="8016240" cy="1938992"/>
            <a:chOff x="3637280" y="2702560"/>
            <a:chExt cx="8016240" cy="1938992"/>
          </a:xfrm>
        </p:grpSpPr>
        <p:cxnSp>
          <p:nvCxnSpPr>
            <p:cNvPr id="10" name="Conector recto de flecha 9"/>
            <p:cNvCxnSpPr/>
            <p:nvPr/>
          </p:nvCxnSpPr>
          <p:spPr>
            <a:xfrm>
              <a:off x="3637280" y="3210560"/>
              <a:ext cx="192024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709920" y="2702560"/>
              <a:ext cx="5943600" cy="1938992"/>
            </a:xfrm>
            <a:prstGeom prst="rect">
              <a:avLst/>
            </a:prstGeom>
            <a:noFill/>
          </p:spPr>
          <p:txBody>
            <a:bodyPr wrap="square" rtlCol="0">
              <a:spAutoFit/>
            </a:bodyPr>
            <a:lstStyle/>
            <a:p>
              <a:pPr algn="just"/>
              <a:r>
                <a:rPr lang="es-CL" sz="2400" dirty="0"/>
                <a:t>Ciencia que estudia las transformaciones de energía presentes en la naturaleza, incluidas la producción de potencia, refrigeración y todas las relaciones entre las propiedades de la materia.</a:t>
              </a:r>
            </a:p>
          </p:txBody>
        </p:sp>
      </p:grpSp>
      <p:sp>
        <p:nvSpPr>
          <p:cNvPr id="13" name="Elipse 12"/>
          <p:cNvSpPr/>
          <p:nvPr/>
        </p:nvSpPr>
        <p:spPr>
          <a:xfrm>
            <a:off x="6216618" y="3170205"/>
            <a:ext cx="1234131" cy="334995"/>
          </a:xfrm>
          <a:prstGeom prst="ellipse">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400">
              <a:solidFill>
                <a:schemeClr val="tx1"/>
              </a:solidFill>
            </a:endParaRPr>
          </a:p>
        </p:txBody>
      </p:sp>
      <p:grpSp>
        <p:nvGrpSpPr>
          <p:cNvPr id="27" name="Grupo 26"/>
          <p:cNvGrpSpPr/>
          <p:nvPr/>
        </p:nvGrpSpPr>
        <p:grpSpPr>
          <a:xfrm>
            <a:off x="4907280" y="3379289"/>
            <a:ext cx="6278880" cy="2572342"/>
            <a:chOff x="4907280" y="3379289"/>
            <a:chExt cx="6278880" cy="2572342"/>
          </a:xfrm>
        </p:grpSpPr>
        <p:cxnSp>
          <p:nvCxnSpPr>
            <p:cNvPr id="19" name="Conector curvado 18"/>
            <p:cNvCxnSpPr/>
            <p:nvPr/>
          </p:nvCxnSpPr>
          <p:spPr>
            <a:xfrm rot="10800000" flipV="1">
              <a:off x="5045107" y="3379289"/>
              <a:ext cx="1177226" cy="1747512"/>
            </a:xfrm>
            <a:prstGeom prst="curvedConnector2">
              <a:avLst/>
            </a:prstGeom>
            <a:ln>
              <a:solidFill>
                <a:schemeClr val="accent3">
                  <a:lumMod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0" name="CuadroTexto 19"/>
            <p:cNvSpPr txBox="1"/>
            <p:nvPr/>
          </p:nvSpPr>
          <p:spPr>
            <a:xfrm>
              <a:off x="4907280" y="5120634"/>
              <a:ext cx="6278880" cy="830997"/>
            </a:xfrm>
            <a:prstGeom prst="rect">
              <a:avLst/>
            </a:prstGeom>
            <a:noFill/>
          </p:spPr>
          <p:txBody>
            <a:bodyPr wrap="square" rtlCol="0">
              <a:spAutoFit/>
            </a:bodyPr>
            <a:lstStyle/>
            <a:p>
              <a:pPr algn="just"/>
              <a:r>
                <a:rPr lang="es-CL" sz="2400" dirty="0" err="1"/>
                <a:t>Def</a:t>
              </a:r>
              <a:r>
                <a:rPr lang="es-CL" sz="2400" dirty="0"/>
                <a:t>: del vocablo griego significa fuerza en acción o capacidad para producir trabajo.</a:t>
              </a:r>
            </a:p>
          </p:txBody>
        </p:sp>
      </p:grpSp>
    </p:spTree>
    <p:extLst>
      <p:ext uri="{BB962C8B-B14F-4D97-AF65-F5344CB8AC3E}">
        <p14:creationId xmlns:p14="http://schemas.microsoft.com/office/powerpoint/2010/main" val="1174638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randombar(horizontal)">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367748" y="208721"/>
            <a:ext cx="9342782" cy="523220"/>
          </a:xfrm>
          <a:prstGeom prst="rect">
            <a:avLst/>
          </a:prstGeom>
          <a:noFill/>
        </p:spPr>
        <p:txBody>
          <a:bodyPr wrap="square" rtlCol="0">
            <a:spAutoFit/>
          </a:bodyPr>
          <a:lstStyle/>
          <a:p>
            <a:r>
              <a:rPr lang="es-CL" sz="2800" dirty="0"/>
              <a:t>Equilibrio Termodinámico</a:t>
            </a:r>
          </a:p>
        </p:txBody>
      </p:sp>
      <p:sp>
        <p:nvSpPr>
          <p:cNvPr id="7" name="CuadroTexto 6"/>
          <p:cNvSpPr txBox="1"/>
          <p:nvPr/>
        </p:nvSpPr>
        <p:spPr>
          <a:xfrm>
            <a:off x="868680" y="1066800"/>
            <a:ext cx="3688080" cy="365760"/>
          </a:xfrm>
          <a:prstGeom prst="rect">
            <a:avLst/>
          </a:prstGeom>
          <a:noFill/>
        </p:spPr>
        <p:txBody>
          <a:bodyPr wrap="square" rtlCol="0">
            <a:spAutoFit/>
          </a:bodyPr>
          <a:lstStyle/>
          <a:p>
            <a:r>
              <a:rPr lang="es-CL" dirty="0"/>
              <a:t>Serie simultánea de condiciones</a:t>
            </a:r>
          </a:p>
        </p:txBody>
      </p:sp>
      <p:grpSp>
        <p:nvGrpSpPr>
          <p:cNvPr id="10" name="Grupo 9"/>
          <p:cNvGrpSpPr/>
          <p:nvPr/>
        </p:nvGrpSpPr>
        <p:grpSpPr>
          <a:xfrm>
            <a:off x="928823" y="1303868"/>
            <a:ext cx="6538778" cy="3238501"/>
            <a:chOff x="928823" y="1303868"/>
            <a:chExt cx="6538778" cy="3238501"/>
          </a:xfrm>
        </p:grpSpPr>
        <p:graphicFrame>
          <p:nvGraphicFramePr>
            <p:cNvPr id="8" name="Diagrama 7"/>
            <p:cNvGraphicFramePr/>
            <p:nvPr>
              <p:extLst>
                <p:ext uri="{D42A27DB-BD31-4B8C-83A1-F6EECF244321}">
                  <p14:modId xmlns:p14="http://schemas.microsoft.com/office/powerpoint/2010/main" val="2359666745"/>
                </p:ext>
              </p:extLst>
            </p:nvPr>
          </p:nvGraphicFramePr>
          <p:xfrm>
            <a:off x="4419601" y="1303868"/>
            <a:ext cx="3048000" cy="1473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p:cNvPicPr>
              <a:picLocks noChangeAspect="1"/>
            </p:cNvPicPr>
            <p:nvPr/>
          </p:nvPicPr>
          <p:blipFill>
            <a:blip r:embed="rId8"/>
            <a:stretch>
              <a:fillRect/>
            </a:stretch>
          </p:blipFill>
          <p:spPr>
            <a:xfrm>
              <a:off x="928823" y="1767419"/>
              <a:ext cx="3567793" cy="2774950"/>
            </a:xfrm>
            <a:prstGeom prst="rect">
              <a:avLst/>
            </a:prstGeom>
          </p:spPr>
        </p:pic>
      </p:grpSp>
      <p:grpSp>
        <p:nvGrpSpPr>
          <p:cNvPr id="13" name="Grupo 12"/>
          <p:cNvGrpSpPr/>
          <p:nvPr/>
        </p:nvGrpSpPr>
        <p:grpSpPr>
          <a:xfrm>
            <a:off x="7696200" y="1249680"/>
            <a:ext cx="2959100" cy="1607820"/>
            <a:chOff x="7696200" y="1249680"/>
            <a:chExt cx="2959100" cy="1607820"/>
          </a:xfrm>
        </p:grpSpPr>
        <p:sp>
          <p:nvSpPr>
            <p:cNvPr id="11" name="Cerrar llave 10"/>
            <p:cNvSpPr/>
            <p:nvPr/>
          </p:nvSpPr>
          <p:spPr>
            <a:xfrm>
              <a:off x="7696200" y="1249680"/>
              <a:ext cx="292100" cy="160782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
          <p:nvSpPr>
            <p:cNvPr id="12" name="CuadroTexto 11"/>
            <p:cNvSpPr txBox="1"/>
            <p:nvPr/>
          </p:nvSpPr>
          <p:spPr>
            <a:xfrm>
              <a:off x="8178800" y="1767419"/>
              <a:ext cx="2476500" cy="646331"/>
            </a:xfrm>
            <a:prstGeom prst="rect">
              <a:avLst/>
            </a:prstGeom>
            <a:noFill/>
          </p:spPr>
          <p:txBody>
            <a:bodyPr wrap="square" rtlCol="0">
              <a:spAutoFit/>
            </a:bodyPr>
            <a:lstStyle/>
            <a:p>
              <a:r>
                <a:rPr lang="es-CL" dirty="0"/>
                <a:t>Cambio de estado o proceso</a:t>
              </a:r>
            </a:p>
          </p:txBody>
        </p:sp>
      </p:grpSp>
      <p:sp>
        <p:nvSpPr>
          <p:cNvPr id="14" name="CuadroTexto 13"/>
          <p:cNvSpPr txBox="1"/>
          <p:nvPr/>
        </p:nvSpPr>
        <p:spPr>
          <a:xfrm>
            <a:off x="5041900" y="3378200"/>
            <a:ext cx="5753100" cy="1754326"/>
          </a:xfrm>
          <a:prstGeom prst="rect">
            <a:avLst/>
          </a:prstGeom>
          <a:noFill/>
        </p:spPr>
        <p:txBody>
          <a:bodyPr wrap="square" rtlCol="0">
            <a:spAutoFit/>
          </a:bodyPr>
          <a:lstStyle/>
          <a:p>
            <a:pPr algn="just"/>
            <a:r>
              <a:rPr lang="es-CL" dirty="0"/>
              <a:t>Ejemplo:</a:t>
            </a:r>
          </a:p>
          <a:p>
            <a:pPr algn="just"/>
            <a:endParaRPr lang="es-CL" dirty="0"/>
          </a:p>
          <a:p>
            <a:pPr algn="just"/>
            <a:r>
              <a:rPr lang="es-CL" dirty="0"/>
              <a:t>Cualquier substancia confinada, de bordes reales, aislada sin intercambio de materia y energía, con sus fronteras a diferente temperatura. </a:t>
            </a:r>
          </a:p>
          <a:p>
            <a:pPr algn="just"/>
            <a:r>
              <a:rPr lang="es-CL" dirty="0"/>
              <a:t>¿Está en equilibrio termodinámico?</a:t>
            </a:r>
          </a:p>
        </p:txBody>
      </p:sp>
      <p:cxnSp>
        <p:nvCxnSpPr>
          <p:cNvPr id="3" name="2 Conector recto"/>
          <p:cNvCxnSpPr/>
          <p:nvPr/>
        </p:nvCxnSpPr>
        <p:spPr>
          <a:xfrm flipH="1">
            <a:off x="5486400" y="887104"/>
            <a:ext cx="2209800" cy="2267790"/>
          </a:xfrm>
          <a:prstGeom prst="line">
            <a:avLst/>
          </a:prstGeom>
          <a:ln>
            <a:solidFill>
              <a:srgbClr val="3399FF"/>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7850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45740" y="194132"/>
            <a:ext cx="9372600" cy="461665"/>
          </a:xfrm>
          <a:prstGeom prst="rect">
            <a:avLst/>
          </a:prstGeom>
          <a:noFill/>
        </p:spPr>
        <p:txBody>
          <a:bodyPr wrap="square" rtlCol="0">
            <a:spAutoFit/>
          </a:bodyPr>
          <a:lstStyle/>
          <a:p>
            <a:r>
              <a:rPr lang="es-CL" sz="2400" dirty="0"/>
              <a:t>Procesos y Ciclos</a:t>
            </a:r>
          </a:p>
        </p:txBody>
      </p:sp>
      <p:sp>
        <p:nvSpPr>
          <p:cNvPr id="3" name="4 CuadroTexto"/>
          <p:cNvSpPr txBox="1"/>
          <p:nvPr/>
        </p:nvSpPr>
        <p:spPr>
          <a:xfrm>
            <a:off x="323528" y="980728"/>
            <a:ext cx="9294812" cy="400110"/>
          </a:xfrm>
          <a:prstGeom prst="rect">
            <a:avLst/>
          </a:prstGeom>
          <a:noFill/>
        </p:spPr>
        <p:txBody>
          <a:bodyPr wrap="square" rtlCol="0">
            <a:spAutoFit/>
          </a:bodyPr>
          <a:lstStyle/>
          <a:p>
            <a:pPr algn="just"/>
            <a:r>
              <a:rPr lang="es-CL" sz="2000" dirty="0"/>
              <a:t>Un </a:t>
            </a:r>
            <a:r>
              <a:rPr lang="es-CL" sz="2000" b="1" dirty="0">
                <a:solidFill>
                  <a:srgbClr val="FFC000"/>
                </a:solidFill>
              </a:rPr>
              <a:t>proceso</a:t>
            </a:r>
            <a:r>
              <a:rPr lang="es-CL" sz="2000" dirty="0"/>
              <a:t> ocurre cuando el sistema pasa de un estado termodinámico a otro. </a:t>
            </a:r>
          </a:p>
        </p:txBody>
      </p:sp>
      <p:sp>
        <p:nvSpPr>
          <p:cNvPr id="7" name="8 CuadroTexto"/>
          <p:cNvSpPr txBox="1"/>
          <p:nvPr/>
        </p:nvSpPr>
        <p:spPr>
          <a:xfrm>
            <a:off x="323527" y="1635919"/>
            <a:ext cx="9849173" cy="707886"/>
          </a:xfrm>
          <a:prstGeom prst="rect">
            <a:avLst/>
          </a:prstGeom>
          <a:noFill/>
        </p:spPr>
        <p:txBody>
          <a:bodyPr wrap="square" rtlCol="0">
            <a:spAutoFit/>
          </a:bodyPr>
          <a:lstStyle/>
          <a:p>
            <a:pPr algn="just"/>
            <a:r>
              <a:rPr lang="es-CL" sz="2000" dirty="0"/>
              <a:t>Un </a:t>
            </a:r>
            <a:r>
              <a:rPr lang="es-CL" sz="2000" b="1" dirty="0">
                <a:solidFill>
                  <a:srgbClr val="FFC000"/>
                </a:solidFill>
              </a:rPr>
              <a:t>ciclo</a:t>
            </a:r>
            <a:r>
              <a:rPr lang="es-CL" sz="2000" dirty="0"/>
              <a:t> es un conjunto de procesos que hacen regresar al sistema el estado que tenía inicialmente antes que ocurriera el proceso.</a:t>
            </a:r>
          </a:p>
        </p:txBody>
      </p:sp>
      <p:sp>
        <p:nvSpPr>
          <p:cNvPr id="8" name="11 CuadroTexto"/>
          <p:cNvSpPr txBox="1"/>
          <p:nvPr/>
        </p:nvSpPr>
        <p:spPr>
          <a:xfrm>
            <a:off x="323527" y="2496242"/>
            <a:ext cx="10153973" cy="400110"/>
          </a:xfrm>
          <a:prstGeom prst="rect">
            <a:avLst/>
          </a:prstGeom>
          <a:noFill/>
        </p:spPr>
        <p:txBody>
          <a:bodyPr wrap="square" rtlCol="0">
            <a:spAutoFit/>
          </a:bodyPr>
          <a:lstStyle/>
          <a:p>
            <a:pPr algn="just"/>
            <a:r>
              <a:rPr lang="es-CL" sz="2000" i="1" dirty="0">
                <a:solidFill>
                  <a:srgbClr val="FFC000"/>
                </a:solidFill>
              </a:rPr>
              <a:t>Trayectoria</a:t>
            </a:r>
            <a:r>
              <a:rPr lang="es-CL" sz="2000" dirty="0"/>
              <a:t>: conjunto de estados que atraviesa un sistema al realizar un proceso.</a:t>
            </a:r>
          </a:p>
        </p:txBody>
      </p:sp>
      <p:grpSp>
        <p:nvGrpSpPr>
          <p:cNvPr id="9" name="14 Grupo"/>
          <p:cNvGrpSpPr/>
          <p:nvPr/>
        </p:nvGrpSpPr>
        <p:grpSpPr>
          <a:xfrm>
            <a:off x="3047057" y="3271948"/>
            <a:ext cx="7438791" cy="3423530"/>
            <a:chOff x="1115616" y="3344798"/>
            <a:chExt cx="6840760" cy="3009518"/>
          </a:xfrm>
        </p:grpSpPr>
        <p:pic>
          <p:nvPicPr>
            <p:cNvPr id="10"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115616" y="3344798"/>
              <a:ext cx="6840760" cy="3009518"/>
            </a:xfrm>
            <a:prstGeom prst="rect">
              <a:avLst/>
            </a:prstGeom>
            <a:ln>
              <a:noFill/>
            </a:ln>
            <a:effectLst>
              <a:softEdge rad="112500"/>
            </a:effectLst>
          </p:spPr>
        </p:pic>
        <p:sp>
          <p:nvSpPr>
            <p:cNvPr id="11" name="16 Rectángulo"/>
            <p:cNvSpPr/>
            <p:nvPr/>
          </p:nvSpPr>
          <p:spPr>
            <a:xfrm>
              <a:off x="1691680" y="6007220"/>
              <a:ext cx="5616624" cy="333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2">
                      <a:lumMod val="25000"/>
                    </a:schemeClr>
                  </a:solidFill>
                </a:rPr>
                <a:t>Estados y Procesos</a:t>
              </a:r>
            </a:p>
          </p:txBody>
        </p:sp>
      </p:grpSp>
      <p:sp>
        <p:nvSpPr>
          <p:cNvPr id="12" name="12 CuadroTexto"/>
          <p:cNvSpPr txBox="1"/>
          <p:nvPr/>
        </p:nvSpPr>
        <p:spPr>
          <a:xfrm>
            <a:off x="29995" y="2896352"/>
            <a:ext cx="3822945" cy="1631216"/>
          </a:xfrm>
          <a:prstGeom prst="rect">
            <a:avLst/>
          </a:prstGeom>
          <a:noFill/>
        </p:spPr>
        <p:txBody>
          <a:bodyPr wrap="square" rtlCol="0">
            <a:spAutoFit/>
          </a:bodyPr>
          <a:lstStyle/>
          <a:p>
            <a:pPr algn="just"/>
            <a:r>
              <a:rPr lang="es-CL" sz="2000" dirty="0">
                <a:solidFill>
                  <a:srgbClr val="0070C0"/>
                </a:solidFill>
              </a:rPr>
              <a:t>Los puntos A, B y C -&gt; tres estados diferentes.</a:t>
            </a:r>
          </a:p>
          <a:p>
            <a:pPr algn="just"/>
            <a:r>
              <a:rPr lang="es-CL" sz="2000" dirty="0">
                <a:solidFill>
                  <a:srgbClr val="0070C0"/>
                </a:solidFill>
              </a:rPr>
              <a:t>AB, BC y CA: trayectos que representan tres procesos.</a:t>
            </a:r>
          </a:p>
          <a:p>
            <a:pPr algn="just"/>
            <a:r>
              <a:rPr lang="es-CL" sz="2000" dirty="0">
                <a:solidFill>
                  <a:srgbClr val="0070C0"/>
                </a:solidFill>
              </a:rPr>
              <a:t>ABCA constituye un ciclo</a:t>
            </a:r>
          </a:p>
        </p:txBody>
      </p:sp>
      <p:sp>
        <p:nvSpPr>
          <p:cNvPr id="13" name="13 Elipse"/>
          <p:cNvSpPr/>
          <p:nvPr/>
        </p:nvSpPr>
        <p:spPr>
          <a:xfrm>
            <a:off x="5539807" y="4045647"/>
            <a:ext cx="437375" cy="39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19 Elipse"/>
          <p:cNvSpPr/>
          <p:nvPr/>
        </p:nvSpPr>
        <p:spPr>
          <a:xfrm>
            <a:off x="7803964" y="4831764"/>
            <a:ext cx="437375" cy="39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20 Elipse"/>
          <p:cNvSpPr/>
          <p:nvPr/>
        </p:nvSpPr>
        <p:spPr>
          <a:xfrm>
            <a:off x="4123928" y="5497651"/>
            <a:ext cx="437375" cy="39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590203FB-00F7-43F3-82D7-EA9503BA55B8}"/>
              </a:ext>
            </a:extLst>
          </p:cNvPr>
          <p:cNvPicPr>
            <a:picLocks noChangeAspect="1"/>
          </p:cNvPicPr>
          <p:nvPr/>
        </p:nvPicPr>
        <p:blipFill>
          <a:blip r:embed="rId3"/>
          <a:stretch>
            <a:fillRect/>
          </a:stretch>
        </p:blipFill>
        <p:spPr>
          <a:xfrm>
            <a:off x="9521498" y="160611"/>
            <a:ext cx="1704519" cy="1428788"/>
          </a:xfrm>
          <a:prstGeom prst="rect">
            <a:avLst/>
          </a:prstGeom>
        </p:spPr>
      </p:pic>
      <p:pic>
        <p:nvPicPr>
          <p:cNvPr id="5" name="Imagen 4">
            <a:extLst>
              <a:ext uri="{FF2B5EF4-FFF2-40B4-BE49-F238E27FC236}">
                <a16:creationId xmlns:a16="http://schemas.microsoft.com/office/drawing/2014/main" id="{558CFF5F-801A-4FC6-AAF6-9FBFF8D620E3}"/>
              </a:ext>
            </a:extLst>
          </p:cNvPr>
          <p:cNvPicPr>
            <a:picLocks noChangeAspect="1"/>
          </p:cNvPicPr>
          <p:nvPr/>
        </p:nvPicPr>
        <p:blipFill>
          <a:blip r:embed="rId4"/>
          <a:stretch>
            <a:fillRect/>
          </a:stretch>
        </p:blipFill>
        <p:spPr>
          <a:xfrm>
            <a:off x="9618341" y="2696297"/>
            <a:ext cx="1993814" cy="1902494"/>
          </a:xfrm>
          <a:prstGeom prst="rect">
            <a:avLst/>
          </a:prstGeom>
        </p:spPr>
      </p:pic>
      <p:cxnSp>
        <p:nvCxnSpPr>
          <p:cNvPr id="16" name="Conector recto de flecha 15">
            <a:extLst>
              <a:ext uri="{FF2B5EF4-FFF2-40B4-BE49-F238E27FC236}">
                <a16:creationId xmlns:a16="http://schemas.microsoft.com/office/drawing/2014/main" id="{508FB5DC-82E2-42D8-987A-3624694CEFC1}"/>
              </a:ext>
            </a:extLst>
          </p:cNvPr>
          <p:cNvCxnSpPr/>
          <p:nvPr/>
        </p:nvCxnSpPr>
        <p:spPr>
          <a:xfrm>
            <a:off x="10846191" y="1380838"/>
            <a:ext cx="661181" cy="1515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8980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45740" y="194132"/>
            <a:ext cx="9372600" cy="461665"/>
          </a:xfrm>
          <a:prstGeom prst="rect">
            <a:avLst/>
          </a:prstGeom>
          <a:noFill/>
        </p:spPr>
        <p:txBody>
          <a:bodyPr wrap="square" rtlCol="0">
            <a:spAutoFit/>
          </a:bodyPr>
          <a:lstStyle/>
          <a:p>
            <a:r>
              <a:rPr lang="es-CL" sz="2400" dirty="0"/>
              <a:t>Proceso </a:t>
            </a:r>
            <a:r>
              <a:rPr lang="es-CL" sz="2400" dirty="0" err="1"/>
              <a:t>Cuasiequilibrio</a:t>
            </a:r>
            <a:r>
              <a:rPr lang="es-CL" sz="2400" dirty="0"/>
              <a:t> o </a:t>
            </a:r>
            <a:r>
              <a:rPr lang="es-CL" sz="2400" dirty="0" err="1"/>
              <a:t>Cuasiestático</a:t>
            </a:r>
            <a:endParaRPr lang="es-CL" sz="2400" dirty="0"/>
          </a:p>
        </p:txBody>
      </p:sp>
      <p:sp>
        <p:nvSpPr>
          <p:cNvPr id="3" name="4 CuadroTexto"/>
          <p:cNvSpPr txBox="1"/>
          <p:nvPr/>
        </p:nvSpPr>
        <p:spPr>
          <a:xfrm>
            <a:off x="323528" y="980728"/>
            <a:ext cx="9294812" cy="1015663"/>
          </a:xfrm>
          <a:prstGeom prst="rect">
            <a:avLst/>
          </a:prstGeom>
          <a:noFill/>
        </p:spPr>
        <p:txBody>
          <a:bodyPr wrap="square" rtlCol="0">
            <a:spAutoFit/>
          </a:bodyPr>
          <a:lstStyle/>
          <a:p>
            <a:pPr algn="just"/>
            <a:r>
              <a:rPr lang="es-CL" sz="2000" dirty="0"/>
              <a:t>Proceso durante el cual el sistema permanece casi en equilibrio todo el tiempo. Es tan lento que las propiedades cambian a la misma velocidad en todas las partes del sistema</a:t>
            </a:r>
          </a:p>
        </p:txBody>
      </p:sp>
      <p:pic>
        <p:nvPicPr>
          <p:cNvPr id="6" name="Imagen 5">
            <a:extLst>
              <a:ext uri="{FF2B5EF4-FFF2-40B4-BE49-F238E27FC236}">
                <a16:creationId xmlns:a16="http://schemas.microsoft.com/office/drawing/2014/main" id="{E2FD363B-1FD4-4197-9DF2-BFC010A3653D}"/>
              </a:ext>
            </a:extLst>
          </p:cNvPr>
          <p:cNvPicPr>
            <a:picLocks noChangeAspect="1"/>
          </p:cNvPicPr>
          <p:nvPr/>
        </p:nvPicPr>
        <p:blipFill>
          <a:blip r:embed="rId2"/>
          <a:stretch>
            <a:fillRect/>
          </a:stretch>
        </p:blipFill>
        <p:spPr>
          <a:xfrm>
            <a:off x="727930" y="2932293"/>
            <a:ext cx="4212482" cy="2866585"/>
          </a:xfrm>
          <a:prstGeom prst="rect">
            <a:avLst/>
          </a:prstGeom>
        </p:spPr>
      </p:pic>
      <p:pic>
        <p:nvPicPr>
          <p:cNvPr id="17" name="Imagen 16">
            <a:extLst>
              <a:ext uri="{FF2B5EF4-FFF2-40B4-BE49-F238E27FC236}">
                <a16:creationId xmlns:a16="http://schemas.microsoft.com/office/drawing/2014/main" id="{549693D6-E2EA-48DB-AB62-32EEC878DC43}"/>
              </a:ext>
            </a:extLst>
          </p:cNvPr>
          <p:cNvPicPr>
            <a:picLocks noChangeAspect="1"/>
          </p:cNvPicPr>
          <p:nvPr/>
        </p:nvPicPr>
        <p:blipFill>
          <a:blip r:embed="rId3"/>
          <a:stretch>
            <a:fillRect/>
          </a:stretch>
        </p:blipFill>
        <p:spPr>
          <a:xfrm>
            <a:off x="6096000" y="3213348"/>
            <a:ext cx="3702734" cy="2585530"/>
          </a:xfrm>
          <a:prstGeom prst="rect">
            <a:avLst/>
          </a:prstGeom>
        </p:spPr>
      </p:pic>
    </p:spTree>
    <p:extLst>
      <p:ext uri="{BB962C8B-B14F-4D97-AF65-F5344CB8AC3E}">
        <p14:creationId xmlns:p14="http://schemas.microsoft.com/office/powerpoint/2010/main" val="4016555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B1C842D-C765-462F-8848-E3934FCE02A2}"/>
              </a:ext>
            </a:extLst>
          </p:cNvPr>
          <p:cNvSpPr txBox="1"/>
          <p:nvPr/>
        </p:nvSpPr>
        <p:spPr>
          <a:xfrm>
            <a:off x="245740" y="194132"/>
            <a:ext cx="9372600" cy="461665"/>
          </a:xfrm>
          <a:prstGeom prst="rect">
            <a:avLst/>
          </a:prstGeom>
          <a:noFill/>
        </p:spPr>
        <p:txBody>
          <a:bodyPr wrap="square" rtlCol="0">
            <a:spAutoFit/>
          </a:bodyPr>
          <a:lstStyle/>
          <a:p>
            <a:r>
              <a:rPr lang="es-CL" sz="2400" dirty="0"/>
              <a:t>Proceso de flujo estacionario</a:t>
            </a:r>
          </a:p>
        </p:txBody>
      </p:sp>
      <p:sp>
        <p:nvSpPr>
          <p:cNvPr id="3" name="4 CuadroTexto">
            <a:extLst>
              <a:ext uri="{FF2B5EF4-FFF2-40B4-BE49-F238E27FC236}">
                <a16:creationId xmlns:a16="http://schemas.microsoft.com/office/drawing/2014/main" id="{A7CFA517-A4AB-4B18-8D7D-6EDD74AF79C8}"/>
              </a:ext>
            </a:extLst>
          </p:cNvPr>
          <p:cNvSpPr txBox="1"/>
          <p:nvPr/>
        </p:nvSpPr>
        <p:spPr>
          <a:xfrm>
            <a:off x="323528" y="980728"/>
            <a:ext cx="9294812" cy="707886"/>
          </a:xfrm>
          <a:prstGeom prst="rect">
            <a:avLst/>
          </a:prstGeom>
          <a:noFill/>
        </p:spPr>
        <p:txBody>
          <a:bodyPr wrap="square" rtlCol="0">
            <a:spAutoFit/>
          </a:bodyPr>
          <a:lstStyle/>
          <a:p>
            <a:pPr algn="just"/>
            <a:r>
              <a:rPr lang="es-CL" sz="2000" dirty="0"/>
              <a:t>Proceso en el que un fluido (líquido o gas) fluye por un sistema abierto sin cambiar con el tiempo. </a:t>
            </a:r>
          </a:p>
        </p:txBody>
      </p:sp>
      <p:pic>
        <p:nvPicPr>
          <p:cNvPr id="4" name="Imagen 3">
            <a:extLst>
              <a:ext uri="{FF2B5EF4-FFF2-40B4-BE49-F238E27FC236}">
                <a16:creationId xmlns:a16="http://schemas.microsoft.com/office/drawing/2014/main" id="{0463638B-6DAE-4126-A2D7-2C63FE0D2EA8}"/>
              </a:ext>
            </a:extLst>
          </p:cNvPr>
          <p:cNvPicPr>
            <a:picLocks noChangeAspect="1"/>
          </p:cNvPicPr>
          <p:nvPr/>
        </p:nvPicPr>
        <p:blipFill>
          <a:blip r:embed="rId2"/>
          <a:stretch>
            <a:fillRect/>
          </a:stretch>
        </p:blipFill>
        <p:spPr>
          <a:xfrm>
            <a:off x="323528" y="2145689"/>
            <a:ext cx="4375625" cy="2566621"/>
          </a:xfrm>
          <a:prstGeom prst="rect">
            <a:avLst/>
          </a:prstGeom>
        </p:spPr>
      </p:pic>
      <p:pic>
        <p:nvPicPr>
          <p:cNvPr id="5" name="Imagen 4">
            <a:extLst>
              <a:ext uri="{FF2B5EF4-FFF2-40B4-BE49-F238E27FC236}">
                <a16:creationId xmlns:a16="http://schemas.microsoft.com/office/drawing/2014/main" id="{CF62D249-885D-4325-91D2-C8745B20A0D3}"/>
              </a:ext>
            </a:extLst>
          </p:cNvPr>
          <p:cNvPicPr>
            <a:picLocks noChangeAspect="1"/>
          </p:cNvPicPr>
          <p:nvPr/>
        </p:nvPicPr>
        <p:blipFill>
          <a:blip r:embed="rId3"/>
          <a:stretch>
            <a:fillRect/>
          </a:stretch>
        </p:blipFill>
        <p:spPr>
          <a:xfrm>
            <a:off x="6206892" y="2145689"/>
            <a:ext cx="3998525" cy="2566621"/>
          </a:xfrm>
          <a:prstGeom prst="rect">
            <a:avLst/>
          </a:prstGeom>
        </p:spPr>
      </p:pic>
      <p:sp>
        <p:nvSpPr>
          <p:cNvPr id="6" name="CuadroTexto 5">
            <a:extLst>
              <a:ext uri="{FF2B5EF4-FFF2-40B4-BE49-F238E27FC236}">
                <a16:creationId xmlns:a16="http://schemas.microsoft.com/office/drawing/2014/main" id="{B83C8A9D-7CE1-4282-B33B-49114A0A979E}"/>
              </a:ext>
            </a:extLst>
          </p:cNvPr>
          <p:cNvSpPr txBox="1"/>
          <p:nvPr/>
        </p:nvSpPr>
        <p:spPr>
          <a:xfrm>
            <a:off x="7976382" y="3178506"/>
            <a:ext cx="886264" cy="369332"/>
          </a:xfrm>
          <a:prstGeom prst="rect">
            <a:avLst/>
          </a:prstGeom>
          <a:solidFill>
            <a:schemeClr val="bg1"/>
          </a:solidFill>
        </p:spPr>
        <p:txBody>
          <a:bodyPr wrap="square" rtlCol="0">
            <a:spAutoFit/>
          </a:bodyPr>
          <a:lstStyle/>
          <a:p>
            <a:r>
              <a:rPr lang="es-CL" dirty="0"/>
              <a:t>27°C</a:t>
            </a:r>
          </a:p>
        </p:txBody>
      </p:sp>
      <p:sp>
        <p:nvSpPr>
          <p:cNvPr id="7" name="CuadroTexto 6">
            <a:extLst>
              <a:ext uri="{FF2B5EF4-FFF2-40B4-BE49-F238E27FC236}">
                <a16:creationId xmlns:a16="http://schemas.microsoft.com/office/drawing/2014/main" id="{D5DF4488-2D8F-4D17-9DB3-91A5347B1C1E}"/>
              </a:ext>
            </a:extLst>
          </p:cNvPr>
          <p:cNvSpPr txBox="1"/>
          <p:nvPr/>
        </p:nvSpPr>
        <p:spPr>
          <a:xfrm>
            <a:off x="2068208" y="3363172"/>
            <a:ext cx="886264" cy="369332"/>
          </a:xfrm>
          <a:prstGeom prst="rect">
            <a:avLst/>
          </a:prstGeom>
          <a:solidFill>
            <a:schemeClr val="bg1"/>
          </a:solidFill>
        </p:spPr>
        <p:txBody>
          <a:bodyPr wrap="square" rtlCol="0">
            <a:spAutoFit/>
          </a:bodyPr>
          <a:lstStyle/>
          <a:p>
            <a:r>
              <a:rPr lang="es-CL" dirty="0"/>
              <a:t>25°C</a:t>
            </a:r>
          </a:p>
        </p:txBody>
      </p:sp>
      <p:sp>
        <p:nvSpPr>
          <p:cNvPr id="8" name="CuadroTexto 7">
            <a:extLst>
              <a:ext uri="{FF2B5EF4-FFF2-40B4-BE49-F238E27FC236}">
                <a16:creationId xmlns:a16="http://schemas.microsoft.com/office/drawing/2014/main" id="{B3D09795-1473-4B28-92B0-DA9A6D1ED3F6}"/>
              </a:ext>
            </a:extLst>
          </p:cNvPr>
          <p:cNvSpPr txBox="1"/>
          <p:nvPr/>
        </p:nvSpPr>
        <p:spPr>
          <a:xfrm>
            <a:off x="8061045" y="3178506"/>
            <a:ext cx="886264" cy="369332"/>
          </a:xfrm>
          <a:prstGeom prst="rect">
            <a:avLst/>
          </a:prstGeom>
          <a:solidFill>
            <a:schemeClr val="bg1"/>
          </a:solidFill>
        </p:spPr>
        <p:txBody>
          <a:bodyPr wrap="square" rtlCol="0">
            <a:spAutoFit/>
          </a:bodyPr>
          <a:lstStyle/>
          <a:p>
            <a:r>
              <a:rPr lang="es-CL" dirty="0"/>
              <a:t>25°C</a:t>
            </a:r>
          </a:p>
        </p:txBody>
      </p:sp>
      <p:sp>
        <p:nvSpPr>
          <p:cNvPr id="9" name="CuadroTexto 8">
            <a:extLst>
              <a:ext uri="{FF2B5EF4-FFF2-40B4-BE49-F238E27FC236}">
                <a16:creationId xmlns:a16="http://schemas.microsoft.com/office/drawing/2014/main" id="{EF31A4C5-1FBD-4336-B619-FB457065D223}"/>
              </a:ext>
            </a:extLst>
          </p:cNvPr>
          <p:cNvSpPr txBox="1"/>
          <p:nvPr/>
        </p:nvSpPr>
        <p:spPr>
          <a:xfrm>
            <a:off x="1625076" y="2993840"/>
            <a:ext cx="886264" cy="369332"/>
          </a:xfrm>
          <a:prstGeom prst="rect">
            <a:avLst/>
          </a:prstGeom>
          <a:solidFill>
            <a:schemeClr val="bg1"/>
          </a:solidFill>
        </p:spPr>
        <p:txBody>
          <a:bodyPr wrap="square" rtlCol="0">
            <a:spAutoFit/>
          </a:bodyPr>
          <a:lstStyle/>
          <a:p>
            <a:r>
              <a:rPr lang="es-CL" dirty="0"/>
              <a:t>20°C</a:t>
            </a:r>
          </a:p>
        </p:txBody>
      </p:sp>
      <p:sp>
        <p:nvSpPr>
          <p:cNvPr id="10" name="CuadroTexto 9">
            <a:extLst>
              <a:ext uri="{FF2B5EF4-FFF2-40B4-BE49-F238E27FC236}">
                <a16:creationId xmlns:a16="http://schemas.microsoft.com/office/drawing/2014/main" id="{A38E72D3-1EB3-41C4-A9A1-301A5CCAE99D}"/>
              </a:ext>
            </a:extLst>
          </p:cNvPr>
          <p:cNvSpPr txBox="1"/>
          <p:nvPr/>
        </p:nvSpPr>
        <p:spPr>
          <a:xfrm>
            <a:off x="2511340" y="3853075"/>
            <a:ext cx="886264" cy="369332"/>
          </a:xfrm>
          <a:prstGeom prst="rect">
            <a:avLst/>
          </a:prstGeom>
          <a:solidFill>
            <a:schemeClr val="bg1"/>
          </a:solidFill>
        </p:spPr>
        <p:txBody>
          <a:bodyPr wrap="square" rtlCol="0">
            <a:spAutoFit/>
          </a:bodyPr>
          <a:lstStyle/>
          <a:p>
            <a:r>
              <a:rPr lang="es-CL" dirty="0"/>
              <a:t>30°C</a:t>
            </a:r>
          </a:p>
        </p:txBody>
      </p:sp>
      <p:sp>
        <p:nvSpPr>
          <p:cNvPr id="12" name="CuadroTexto 11">
            <a:extLst>
              <a:ext uri="{FF2B5EF4-FFF2-40B4-BE49-F238E27FC236}">
                <a16:creationId xmlns:a16="http://schemas.microsoft.com/office/drawing/2014/main" id="{EEF06306-3C22-442D-803F-C606AF221819}"/>
              </a:ext>
            </a:extLst>
          </p:cNvPr>
          <p:cNvSpPr txBox="1"/>
          <p:nvPr/>
        </p:nvSpPr>
        <p:spPr>
          <a:xfrm>
            <a:off x="7617913" y="2822449"/>
            <a:ext cx="886264" cy="369332"/>
          </a:xfrm>
          <a:prstGeom prst="rect">
            <a:avLst/>
          </a:prstGeom>
          <a:solidFill>
            <a:schemeClr val="bg1"/>
          </a:solidFill>
        </p:spPr>
        <p:txBody>
          <a:bodyPr wrap="square" rtlCol="0">
            <a:spAutoFit/>
          </a:bodyPr>
          <a:lstStyle/>
          <a:p>
            <a:r>
              <a:rPr lang="es-CL" dirty="0"/>
              <a:t>20°C</a:t>
            </a:r>
          </a:p>
        </p:txBody>
      </p:sp>
      <p:sp>
        <p:nvSpPr>
          <p:cNvPr id="13" name="CuadroTexto 12">
            <a:extLst>
              <a:ext uri="{FF2B5EF4-FFF2-40B4-BE49-F238E27FC236}">
                <a16:creationId xmlns:a16="http://schemas.microsoft.com/office/drawing/2014/main" id="{BFC159B7-42ED-4421-B287-99A918584C24}"/>
              </a:ext>
            </a:extLst>
          </p:cNvPr>
          <p:cNvSpPr txBox="1"/>
          <p:nvPr/>
        </p:nvSpPr>
        <p:spPr>
          <a:xfrm>
            <a:off x="8138674" y="3732504"/>
            <a:ext cx="886264" cy="369332"/>
          </a:xfrm>
          <a:prstGeom prst="rect">
            <a:avLst/>
          </a:prstGeom>
          <a:solidFill>
            <a:schemeClr val="bg1"/>
          </a:solidFill>
        </p:spPr>
        <p:txBody>
          <a:bodyPr wrap="square" rtlCol="0">
            <a:spAutoFit/>
          </a:bodyPr>
          <a:lstStyle/>
          <a:p>
            <a:r>
              <a:rPr lang="es-CL" dirty="0"/>
              <a:t>30°C</a:t>
            </a:r>
          </a:p>
        </p:txBody>
      </p:sp>
    </p:spTree>
    <p:extLst>
      <p:ext uri="{BB962C8B-B14F-4D97-AF65-F5344CB8AC3E}">
        <p14:creationId xmlns:p14="http://schemas.microsoft.com/office/powerpoint/2010/main" val="4228236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8" grpId="0" animBg="1"/>
      <p:bldP spid="9" grpId="0" animBg="1"/>
      <p:bldP spid="10"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CuadroTexto"/>
          <p:cNvSpPr txBox="1"/>
          <p:nvPr/>
        </p:nvSpPr>
        <p:spPr>
          <a:xfrm>
            <a:off x="251520" y="836712"/>
            <a:ext cx="10010080" cy="707886"/>
          </a:xfrm>
          <a:prstGeom prst="rect">
            <a:avLst/>
          </a:prstGeom>
          <a:noFill/>
        </p:spPr>
        <p:txBody>
          <a:bodyPr wrap="square" rtlCol="0">
            <a:spAutoFit/>
          </a:bodyPr>
          <a:lstStyle/>
          <a:p>
            <a:pPr marL="285750" indent="-285750" algn="just">
              <a:buFont typeface="Wingdings" pitchFamily="2" charset="2"/>
              <a:buChar char="Ø"/>
            </a:pPr>
            <a:r>
              <a:rPr lang="es-CL" sz="2000" dirty="0"/>
              <a:t>Reversible: ausencia de flujo al sistema. Su dirección puede invertirse en cualquier punto por un cambio infinitesimal en las condiciones externas.</a:t>
            </a:r>
          </a:p>
        </p:txBody>
      </p:sp>
      <p:sp>
        <p:nvSpPr>
          <p:cNvPr id="5" name="7 CuadroTexto"/>
          <p:cNvSpPr txBox="1"/>
          <p:nvPr/>
        </p:nvSpPr>
        <p:spPr>
          <a:xfrm>
            <a:off x="236105" y="1788047"/>
            <a:ext cx="10010079" cy="707886"/>
          </a:xfrm>
          <a:prstGeom prst="rect">
            <a:avLst/>
          </a:prstGeom>
          <a:noFill/>
        </p:spPr>
        <p:txBody>
          <a:bodyPr wrap="square" rtlCol="0">
            <a:spAutoFit/>
          </a:bodyPr>
          <a:lstStyle/>
          <a:p>
            <a:pPr marL="285750" indent="-285750" algn="just">
              <a:buFont typeface="Wingdings" pitchFamily="2" charset="2"/>
              <a:buChar char="Ø"/>
            </a:pPr>
            <a:r>
              <a:rPr lang="es-CL" sz="2000" dirty="0"/>
              <a:t>Irreversible: en condiciones iniciales el sistema se encuentra en equilibrio. No se puede conocer el valor de las funciones de estado en los puntos intermedios.</a:t>
            </a:r>
          </a:p>
        </p:txBody>
      </p:sp>
      <p:sp>
        <p:nvSpPr>
          <p:cNvPr id="6" name="8 Cerrar llave"/>
          <p:cNvSpPr/>
          <p:nvPr/>
        </p:nvSpPr>
        <p:spPr>
          <a:xfrm>
            <a:off x="10441508" y="625984"/>
            <a:ext cx="185429" cy="2659000"/>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sp>
        <p:nvSpPr>
          <p:cNvPr id="7" name="9 CuadroTexto"/>
          <p:cNvSpPr txBox="1"/>
          <p:nvPr/>
        </p:nvSpPr>
        <p:spPr>
          <a:xfrm rot="5400000">
            <a:off x="9147182" y="1464881"/>
            <a:ext cx="4387138" cy="646331"/>
          </a:xfrm>
          <a:prstGeom prst="rect">
            <a:avLst/>
          </a:prstGeom>
          <a:noFill/>
        </p:spPr>
        <p:txBody>
          <a:bodyPr wrap="square" rtlCol="0">
            <a:spAutoFit/>
          </a:bodyP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 función de características especiales</a:t>
            </a:r>
          </a:p>
        </p:txBody>
      </p:sp>
      <p:grpSp>
        <p:nvGrpSpPr>
          <p:cNvPr id="19" name="24 Grupo"/>
          <p:cNvGrpSpPr/>
          <p:nvPr/>
        </p:nvGrpSpPr>
        <p:grpSpPr>
          <a:xfrm>
            <a:off x="485506" y="6122884"/>
            <a:ext cx="5728741" cy="514218"/>
            <a:chOff x="539550" y="6328497"/>
            <a:chExt cx="5760639" cy="514218"/>
          </a:xfrm>
        </p:grpSpPr>
        <p:sp>
          <p:nvSpPr>
            <p:cNvPr id="20" name="23 Cerrar llave"/>
            <p:cNvSpPr/>
            <p:nvPr/>
          </p:nvSpPr>
          <p:spPr>
            <a:xfrm rot="5400000">
              <a:off x="3355782" y="3512265"/>
              <a:ext cx="128176" cy="5760639"/>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sp>
          <p:nvSpPr>
            <p:cNvPr id="21" name="22 CuadroTexto"/>
            <p:cNvSpPr txBox="1"/>
            <p:nvPr/>
          </p:nvSpPr>
          <p:spPr>
            <a:xfrm>
              <a:off x="1898813" y="6442605"/>
              <a:ext cx="4004862" cy="400110"/>
            </a:xfrm>
            <a:prstGeom prst="rect">
              <a:avLst/>
            </a:prstGeom>
            <a:noFill/>
          </p:spPr>
          <p:txBody>
            <a:bodyPr wrap="square" rtlCol="0">
              <a:spAutoFit/>
            </a:bodyPr>
            <a:lstStyle/>
            <a:p>
              <a:r>
                <a:rPr lang="es-CL" sz="2000" b="1" dirty="0">
                  <a:solidFill>
                    <a:srgbClr val="FFC000"/>
                  </a:solidFill>
                </a:rPr>
                <a:t>Procesos Politrópicos</a:t>
              </a:r>
            </a:p>
          </p:txBody>
        </p:sp>
      </p:grpSp>
      <p:sp>
        <p:nvSpPr>
          <p:cNvPr id="22" name="CuadroTexto 21"/>
          <p:cNvSpPr txBox="1"/>
          <p:nvPr/>
        </p:nvSpPr>
        <p:spPr>
          <a:xfrm>
            <a:off x="251520" y="114300"/>
            <a:ext cx="7605755" cy="369332"/>
          </a:xfrm>
          <a:prstGeom prst="rect">
            <a:avLst/>
          </a:prstGeom>
          <a:noFill/>
        </p:spPr>
        <p:txBody>
          <a:bodyPr wrap="square" rtlCol="0">
            <a:spAutoFit/>
          </a:bodyPr>
          <a:lstStyle/>
          <a:p>
            <a:r>
              <a:rPr lang="es-CL" dirty="0"/>
              <a:t>Taxonomías de procesos termodinámicos:</a:t>
            </a:r>
          </a:p>
        </p:txBody>
      </p:sp>
      <p:grpSp>
        <p:nvGrpSpPr>
          <p:cNvPr id="37" name="Grupo 36"/>
          <p:cNvGrpSpPr/>
          <p:nvPr/>
        </p:nvGrpSpPr>
        <p:grpSpPr>
          <a:xfrm>
            <a:off x="10441508" y="2990932"/>
            <a:ext cx="1222409" cy="4387138"/>
            <a:chOff x="10441508" y="2990932"/>
            <a:chExt cx="1222409" cy="4387138"/>
          </a:xfrm>
        </p:grpSpPr>
        <p:sp>
          <p:nvSpPr>
            <p:cNvPr id="23" name="8 Cerrar llave"/>
            <p:cNvSpPr/>
            <p:nvPr/>
          </p:nvSpPr>
          <p:spPr>
            <a:xfrm>
              <a:off x="10441508" y="3572385"/>
              <a:ext cx="185429" cy="2659000"/>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sp>
          <p:nvSpPr>
            <p:cNvPr id="24" name="9 CuadroTexto"/>
            <p:cNvSpPr txBox="1"/>
            <p:nvPr/>
          </p:nvSpPr>
          <p:spPr>
            <a:xfrm rot="5400000">
              <a:off x="9285682" y="4999835"/>
              <a:ext cx="4387138" cy="369332"/>
            </a:xfrm>
            <a:prstGeom prst="rect">
              <a:avLst/>
            </a:prstGeom>
            <a:noFill/>
          </p:spPr>
          <p:txBody>
            <a:bodyPr wrap="square" rtlCol="0">
              <a:spAutoFit/>
            </a:bodyP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Una propiedad es constante</a:t>
              </a:r>
            </a:p>
          </p:txBody>
        </p:sp>
      </p:grpSp>
      <p:sp>
        <p:nvSpPr>
          <p:cNvPr id="27" name="Rectángulo 26"/>
          <p:cNvSpPr/>
          <p:nvPr/>
        </p:nvSpPr>
        <p:spPr>
          <a:xfrm>
            <a:off x="10375900" y="3387064"/>
            <a:ext cx="1625600" cy="8372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9" name="Grupo 38"/>
          <p:cNvGrpSpPr/>
          <p:nvPr/>
        </p:nvGrpSpPr>
        <p:grpSpPr>
          <a:xfrm>
            <a:off x="0" y="4137897"/>
            <a:ext cx="10742490" cy="1682170"/>
            <a:chOff x="0" y="4137897"/>
            <a:chExt cx="10742490" cy="1682170"/>
          </a:xfrm>
        </p:grpSpPr>
        <p:grpSp>
          <p:nvGrpSpPr>
            <p:cNvPr id="10" name="16 Grupo"/>
            <p:cNvGrpSpPr/>
            <p:nvPr/>
          </p:nvGrpSpPr>
          <p:grpSpPr>
            <a:xfrm>
              <a:off x="0" y="4195639"/>
              <a:ext cx="8461590" cy="1600260"/>
              <a:chOff x="539552" y="4739380"/>
              <a:chExt cx="8461590" cy="1600260"/>
            </a:xfrm>
          </p:grpSpPr>
          <p:sp>
            <p:nvSpPr>
              <p:cNvPr id="11" name="12 Flecha abajo"/>
              <p:cNvSpPr/>
              <p:nvPr/>
            </p:nvSpPr>
            <p:spPr>
              <a:xfrm rot="1418318">
                <a:off x="1341223" y="4792528"/>
                <a:ext cx="468052"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3 Flecha abajo"/>
              <p:cNvSpPr/>
              <p:nvPr/>
            </p:nvSpPr>
            <p:spPr>
              <a:xfrm>
                <a:off x="3195811" y="4810542"/>
                <a:ext cx="432048" cy="890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4 Flecha abajo"/>
              <p:cNvSpPr/>
              <p:nvPr/>
            </p:nvSpPr>
            <p:spPr>
              <a:xfrm rot="21365168">
                <a:off x="5212993" y="4779454"/>
                <a:ext cx="432048" cy="890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15 Elipse"/>
              <p:cNvSpPr/>
              <p:nvPr/>
            </p:nvSpPr>
            <p:spPr>
              <a:xfrm>
                <a:off x="539552" y="5700784"/>
                <a:ext cx="1752049" cy="608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Isobárico</a:t>
                </a:r>
              </a:p>
            </p:txBody>
          </p:sp>
          <p:sp>
            <p:nvSpPr>
              <p:cNvPr id="15" name="17 Elipse"/>
              <p:cNvSpPr/>
              <p:nvPr/>
            </p:nvSpPr>
            <p:spPr>
              <a:xfrm>
                <a:off x="2555776" y="5731104"/>
                <a:ext cx="1880245" cy="608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Isotérmico</a:t>
                </a:r>
              </a:p>
            </p:txBody>
          </p:sp>
          <p:sp>
            <p:nvSpPr>
              <p:cNvPr id="16" name="18 Elipse"/>
              <p:cNvSpPr/>
              <p:nvPr/>
            </p:nvSpPr>
            <p:spPr>
              <a:xfrm>
                <a:off x="4704087" y="5719381"/>
                <a:ext cx="2025377" cy="595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Isocórico /isométrico</a:t>
                </a:r>
              </a:p>
            </p:txBody>
          </p:sp>
          <p:sp>
            <p:nvSpPr>
              <p:cNvPr id="17" name="19 Flecha abajo"/>
              <p:cNvSpPr/>
              <p:nvPr/>
            </p:nvSpPr>
            <p:spPr>
              <a:xfrm rot="20174008">
                <a:off x="7090751" y="4739380"/>
                <a:ext cx="432048" cy="890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20 Elipse"/>
              <p:cNvSpPr/>
              <p:nvPr/>
            </p:nvSpPr>
            <p:spPr>
              <a:xfrm>
                <a:off x="6807843" y="5719381"/>
                <a:ext cx="2193299" cy="595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Isentrópico</a:t>
                </a:r>
              </a:p>
            </p:txBody>
          </p:sp>
        </p:grpSp>
        <p:sp>
          <p:nvSpPr>
            <p:cNvPr id="34" name="19 Flecha abajo"/>
            <p:cNvSpPr/>
            <p:nvPr/>
          </p:nvSpPr>
          <p:spPr>
            <a:xfrm rot="20174008">
              <a:off x="8951765" y="4137897"/>
              <a:ext cx="432048" cy="890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20 Elipse"/>
            <p:cNvSpPr/>
            <p:nvPr/>
          </p:nvSpPr>
          <p:spPr>
            <a:xfrm>
              <a:off x="8549191" y="5224575"/>
              <a:ext cx="2193299" cy="595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Isoentálpico</a:t>
              </a:r>
            </a:p>
          </p:txBody>
        </p:sp>
      </p:grpSp>
      <p:grpSp>
        <p:nvGrpSpPr>
          <p:cNvPr id="38" name="Grupo 37"/>
          <p:cNvGrpSpPr/>
          <p:nvPr/>
        </p:nvGrpSpPr>
        <p:grpSpPr>
          <a:xfrm>
            <a:off x="395911" y="3585046"/>
            <a:ext cx="10094397" cy="432832"/>
            <a:chOff x="395911" y="3585046"/>
            <a:chExt cx="10094397" cy="432832"/>
          </a:xfrm>
        </p:grpSpPr>
        <p:sp>
          <p:nvSpPr>
            <p:cNvPr id="28" name="CuadroTexto 27"/>
            <p:cNvSpPr txBox="1"/>
            <p:nvPr/>
          </p:nvSpPr>
          <p:spPr>
            <a:xfrm>
              <a:off x="395911" y="3585046"/>
              <a:ext cx="2432250" cy="369332"/>
            </a:xfrm>
            <a:prstGeom prst="rect">
              <a:avLst/>
            </a:prstGeom>
            <a:noFill/>
          </p:spPr>
          <p:txBody>
            <a:bodyPr wrap="square" rtlCol="0">
              <a:spAutoFit/>
            </a:bodyPr>
            <a:lstStyle/>
            <a:p>
              <a:r>
                <a:rPr lang="es-CL" dirty="0"/>
                <a:t>Presión cte.</a:t>
              </a:r>
            </a:p>
          </p:txBody>
        </p:sp>
        <p:sp>
          <p:nvSpPr>
            <p:cNvPr id="29" name="CuadroTexto 28"/>
            <p:cNvSpPr txBox="1"/>
            <p:nvPr/>
          </p:nvSpPr>
          <p:spPr>
            <a:xfrm>
              <a:off x="2199142" y="3585046"/>
              <a:ext cx="2432250" cy="369332"/>
            </a:xfrm>
            <a:prstGeom prst="rect">
              <a:avLst/>
            </a:prstGeom>
            <a:noFill/>
          </p:spPr>
          <p:txBody>
            <a:bodyPr wrap="square" rtlCol="0">
              <a:spAutoFit/>
            </a:bodyPr>
            <a:lstStyle/>
            <a:p>
              <a:r>
                <a:rPr lang="es-CL" dirty="0"/>
                <a:t>Temperatura cte.</a:t>
              </a:r>
            </a:p>
          </p:txBody>
        </p:sp>
        <p:sp>
          <p:nvSpPr>
            <p:cNvPr id="30" name="CuadroTexto 29"/>
            <p:cNvSpPr txBox="1"/>
            <p:nvPr/>
          </p:nvSpPr>
          <p:spPr>
            <a:xfrm>
              <a:off x="4458795" y="3594433"/>
              <a:ext cx="2432250" cy="369332"/>
            </a:xfrm>
            <a:prstGeom prst="rect">
              <a:avLst/>
            </a:prstGeom>
            <a:noFill/>
          </p:spPr>
          <p:txBody>
            <a:bodyPr wrap="square" rtlCol="0">
              <a:spAutoFit/>
            </a:bodyPr>
            <a:lstStyle/>
            <a:p>
              <a:r>
                <a:rPr lang="es-CL" dirty="0"/>
                <a:t>Volumen cte.</a:t>
              </a:r>
            </a:p>
          </p:txBody>
        </p:sp>
        <p:sp>
          <p:nvSpPr>
            <p:cNvPr id="31" name="CuadroTexto 30"/>
            <p:cNvSpPr txBox="1"/>
            <p:nvPr/>
          </p:nvSpPr>
          <p:spPr>
            <a:xfrm>
              <a:off x="6174285" y="3595854"/>
              <a:ext cx="2432250" cy="369332"/>
            </a:xfrm>
            <a:prstGeom prst="rect">
              <a:avLst/>
            </a:prstGeom>
            <a:noFill/>
          </p:spPr>
          <p:txBody>
            <a:bodyPr wrap="square" rtlCol="0">
              <a:spAutoFit/>
            </a:bodyPr>
            <a:lstStyle/>
            <a:p>
              <a:r>
                <a:rPr lang="es-CL" dirty="0"/>
                <a:t>Entropía cte.</a:t>
              </a:r>
            </a:p>
          </p:txBody>
        </p:sp>
        <p:sp>
          <p:nvSpPr>
            <p:cNvPr id="36" name="CuadroTexto 35"/>
            <p:cNvSpPr txBox="1"/>
            <p:nvPr/>
          </p:nvSpPr>
          <p:spPr>
            <a:xfrm>
              <a:off x="8058058" y="3648546"/>
              <a:ext cx="2432250" cy="369332"/>
            </a:xfrm>
            <a:prstGeom prst="rect">
              <a:avLst/>
            </a:prstGeom>
            <a:noFill/>
          </p:spPr>
          <p:txBody>
            <a:bodyPr wrap="square" rtlCol="0">
              <a:spAutoFit/>
            </a:bodyPr>
            <a:lstStyle/>
            <a:p>
              <a:r>
                <a:rPr lang="es-CL" dirty="0"/>
                <a:t>Entalpía cte.</a:t>
              </a:r>
            </a:p>
          </p:txBody>
        </p:sp>
      </p:grpSp>
    </p:spTree>
    <p:extLst>
      <p:ext uri="{BB962C8B-B14F-4D97-AF65-F5344CB8AC3E}">
        <p14:creationId xmlns:p14="http://schemas.microsoft.com/office/powerpoint/2010/main" val="1485046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p:cNvGrpSpPr/>
          <p:nvPr/>
        </p:nvGrpSpPr>
        <p:grpSpPr>
          <a:xfrm>
            <a:off x="1018208" y="884379"/>
            <a:ext cx="8208912" cy="1241315"/>
            <a:chOff x="1018208" y="884379"/>
            <a:chExt cx="8208912" cy="1241315"/>
          </a:xfrm>
        </p:grpSpPr>
        <p:sp>
          <p:nvSpPr>
            <p:cNvPr id="2" name="1 CuadroTexto"/>
            <p:cNvSpPr txBox="1"/>
            <p:nvPr/>
          </p:nvSpPr>
          <p:spPr>
            <a:xfrm>
              <a:off x="1018208" y="884379"/>
              <a:ext cx="8208912" cy="707886"/>
            </a:xfrm>
            <a:prstGeom prst="rect">
              <a:avLst/>
            </a:prstGeom>
            <a:noFill/>
          </p:spPr>
          <p:txBody>
            <a:bodyPr wrap="square" rtlCol="0">
              <a:spAutoFit/>
            </a:bodyPr>
            <a:lstStyle/>
            <a:p>
              <a:pPr algn="just"/>
              <a:r>
                <a:rPr lang="es-CL" sz="2000" dirty="0"/>
                <a:t>Procesos </a:t>
              </a:r>
              <a:r>
                <a:rPr lang="es-CL" sz="2000" dirty="0" err="1"/>
                <a:t>cuasiestáticos</a:t>
              </a:r>
              <a:r>
                <a:rPr lang="es-CL" sz="2000" dirty="0"/>
                <a:t> en que la presión y el volumen del sistema están relacionados mediante la siguiente ecuación:</a:t>
              </a:r>
            </a:p>
          </p:txBody>
        </p:sp>
        <mc:AlternateContent xmlns:mc="http://schemas.openxmlformats.org/markup-compatibility/2006" xmlns:a14="http://schemas.microsoft.com/office/drawing/2010/main">
          <mc:Choice Requires="a14">
            <p:sp>
              <p:nvSpPr>
                <p:cNvPr id="3" name="2 CuadroTexto"/>
                <p:cNvSpPr txBox="1"/>
                <p:nvPr/>
              </p:nvSpPr>
              <p:spPr>
                <a:xfrm>
                  <a:off x="3610496" y="1664029"/>
                  <a:ext cx="17281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L" sz="2400" b="0" i="1" smtClean="0">
                            <a:latin typeface="Cambria Math"/>
                          </a:rPr>
                          <m:t>𝑃</m:t>
                        </m:r>
                        <m:sSup>
                          <m:sSupPr>
                            <m:ctrlPr>
                              <a:rPr lang="es-CL" sz="2400" b="0" i="1" smtClean="0">
                                <a:latin typeface="Cambria Math" panose="02040503050406030204" pitchFamily="18" charset="0"/>
                              </a:rPr>
                            </m:ctrlPr>
                          </m:sSupPr>
                          <m:e>
                            <m:r>
                              <a:rPr lang="es-CL" sz="2400" b="0" i="1" smtClean="0">
                                <a:latin typeface="Cambria Math"/>
                              </a:rPr>
                              <m:t>𝑉</m:t>
                            </m:r>
                          </m:e>
                          <m:sup>
                            <m:r>
                              <a:rPr lang="es-CL" sz="2400" b="0" i="1" smtClean="0">
                                <a:latin typeface="Cambria Math"/>
                              </a:rPr>
                              <m:t>𝑛</m:t>
                            </m:r>
                          </m:sup>
                        </m:sSup>
                        <m:r>
                          <a:rPr lang="es-CL" sz="2400" b="0" i="1" smtClean="0">
                            <a:latin typeface="Cambria Math"/>
                          </a:rPr>
                          <m:t>=</m:t>
                        </m:r>
                        <m:r>
                          <a:rPr lang="es-CL" sz="2400" b="0" i="1" smtClean="0">
                            <a:latin typeface="Cambria Math"/>
                          </a:rPr>
                          <m:t>𝑐𝑡𝑒</m:t>
                        </m:r>
                      </m:oMath>
                    </m:oMathPara>
                  </a14:m>
                  <a:endParaRPr lang="es-CL" sz="2400" dirty="0"/>
                </a:p>
              </p:txBody>
            </p:sp>
          </mc:Choice>
          <mc:Fallback xmlns="">
            <p:sp>
              <p:nvSpPr>
                <p:cNvPr id="3" name="2 CuadroTexto"/>
                <p:cNvSpPr txBox="1">
                  <a:spLocks noRot="1" noChangeAspect="1" noMove="1" noResize="1" noEditPoints="1" noAdjustHandles="1" noChangeArrowheads="1" noChangeShapeType="1" noTextEdit="1"/>
                </p:cNvSpPr>
                <p:nvPr/>
              </p:nvSpPr>
              <p:spPr>
                <a:xfrm>
                  <a:off x="3610496" y="1664029"/>
                  <a:ext cx="1728192" cy="461665"/>
                </a:xfrm>
                <a:prstGeom prst="rect">
                  <a:avLst/>
                </a:prstGeom>
                <a:blipFill rotWithShape="0">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3 CuadroTexto"/>
                <p:cNvSpPr txBox="1"/>
                <p:nvPr/>
              </p:nvSpPr>
              <p:spPr>
                <a:xfrm>
                  <a:off x="5554712" y="1664029"/>
                  <a:ext cx="24482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L" sz="2000" b="0" i="1" smtClean="0">
                            <a:latin typeface="Cambria Math"/>
                          </a:rPr>
                          <m:t>𝑛</m:t>
                        </m:r>
                        <m:r>
                          <a:rPr lang="es-CL" sz="2000" b="0" i="1" smtClean="0">
                            <a:latin typeface="Cambria Math"/>
                          </a:rPr>
                          <m:t>:í</m:t>
                        </m:r>
                        <m:r>
                          <a:rPr lang="es-CL" sz="2000" b="0" i="1" smtClean="0">
                            <a:latin typeface="Cambria Math"/>
                          </a:rPr>
                          <m:t>𝑛𝑑𝑖𝑐𝑒</m:t>
                        </m:r>
                        <m:r>
                          <a:rPr lang="es-CL" sz="2000" b="0" i="1" smtClean="0">
                            <a:latin typeface="Cambria Math"/>
                          </a:rPr>
                          <m:t> </m:t>
                        </m:r>
                        <m:r>
                          <a:rPr lang="es-CL" sz="2000" b="0" i="1" smtClean="0">
                            <a:latin typeface="Cambria Math"/>
                          </a:rPr>
                          <m:t>𝑝𝑜𝑙𝑖𝑡𝑟</m:t>
                        </m:r>
                        <m:r>
                          <a:rPr lang="es-CL" sz="2000" b="0" i="1" smtClean="0">
                            <a:latin typeface="Cambria Math"/>
                          </a:rPr>
                          <m:t>ó</m:t>
                        </m:r>
                        <m:r>
                          <a:rPr lang="es-CL" sz="2000" b="0" i="1" smtClean="0">
                            <a:latin typeface="Cambria Math"/>
                          </a:rPr>
                          <m:t>𝑝𝑖𝑐𝑜</m:t>
                        </m:r>
                        <m:r>
                          <a:rPr lang="es-CL" sz="2000" b="0" i="1" smtClean="0">
                            <a:latin typeface="Cambria Math" panose="02040503050406030204" pitchFamily="18" charset="0"/>
                          </a:rPr>
                          <m:t> </m:t>
                        </m:r>
                        <m:r>
                          <a:rPr lang="es-CL" sz="2000" b="0" i="1" smtClean="0">
                            <a:latin typeface="Cambria Math" panose="02040503050406030204" pitchFamily="18" charset="0"/>
                          </a:rPr>
                          <m:t>𝑑𝑒𝑝𝑒𝑛𝑑𝑖𝑒𝑛𝑡𝑒</m:t>
                        </m:r>
                        <m:r>
                          <a:rPr lang="es-CL" sz="2000" b="0" i="1" smtClean="0">
                            <a:latin typeface="Cambria Math" panose="02040503050406030204" pitchFamily="18" charset="0"/>
                          </a:rPr>
                          <m:t> </m:t>
                        </m:r>
                        <m:r>
                          <a:rPr lang="es-CL" sz="2000" b="0" i="1" smtClean="0">
                            <a:latin typeface="Cambria Math" panose="02040503050406030204" pitchFamily="18" charset="0"/>
                          </a:rPr>
                          <m:t>𝑑𝑒𝑙</m:t>
                        </m:r>
                        <m:r>
                          <a:rPr lang="es-CL" sz="2000" b="0" i="1" smtClean="0">
                            <a:latin typeface="Cambria Math" panose="02040503050406030204" pitchFamily="18" charset="0"/>
                          </a:rPr>
                          <m:t> </m:t>
                        </m:r>
                        <m:r>
                          <a:rPr lang="es-CL" sz="2000" b="0" i="1" smtClean="0">
                            <a:latin typeface="Cambria Math" panose="02040503050406030204" pitchFamily="18" charset="0"/>
                          </a:rPr>
                          <m:t>𝑝𝑟𝑜𝑐𝑒𝑠𝑜</m:t>
                        </m:r>
                      </m:oMath>
                    </m:oMathPara>
                  </a14:m>
                  <a:endParaRPr lang="es-CL" sz="2000" dirty="0"/>
                </a:p>
              </p:txBody>
            </p:sp>
          </mc:Choice>
          <mc:Fallback xmlns="">
            <p:sp>
              <p:nvSpPr>
                <p:cNvPr id="4" name="3 CuadroTexto"/>
                <p:cNvSpPr txBox="1">
                  <a:spLocks noRot="1" noChangeAspect="1" noMove="1" noResize="1" noEditPoints="1" noAdjustHandles="1" noChangeArrowheads="1" noChangeShapeType="1" noTextEdit="1"/>
                </p:cNvSpPr>
                <p:nvPr/>
              </p:nvSpPr>
              <p:spPr>
                <a:xfrm>
                  <a:off x="5554712" y="1664029"/>
                  <a:ext cx="2448272" cy="400110"/>
                </a:xfrm>
                <a:prstGeom prst="rect">
                  <a:avLst/>
                </a:prstGeom>
                <a:blipFill>
                  <a:blip r:embed="rId3"/>
                  <a:stretch>
                    <a:fillRect r="-116418" b="-15152"/>
                  </a:stretch>
                </a:blipFill>
              </p:spPr>
              <p:txBody>
                <a:bodyPr/>
                <a:lstStyle/>
                <a:p>
                  <a:r>
                    <a:rPr lang="es-CL">
                      <a:noFill/>
                    </a:rPr>
                    <a:t> </a:t>
                  </a:r>
                </a:p>
              </p:txBody>
            </p:sp>
          </mc:Fallback>
        </mc:AlternateContent>
      </p:grpSp>
      <p:grpSp>
        <p:nvGrpSpPr>
          <p:cNvPr id="32" name="Grupo 31"/>
          <p:cNvGrpSpPr/>
          <p:nvPr/>
        </p:nvGrpSpPr>
        <p:grpSpPr>
          <a:xfrm>
            <a:off x="1234232" y="2353215"/>
            <a:ext cx="8309056" cy="4459262"/>
            <a:chOff x="1234232" y="2353215"/>
            <a:chExt cx="8309056" cy="4459262"/>
          </a:xfrm>
        </p:grpSpPr>
        <mc:AlternateContent xmlns:mc="http://schemas.openxmlformats.org/markup-compatibility/2006" xmlns:a14="http://schemas.microsoft.com/office/drawing/2010/main">
          <mc:Choice Requires="a14">
            <p:sp>
              <p:nvSpPr>
                <p:cNvPr id="5" name="4 CuadroTexto"/>
                <p:cNvSpPr txBox="1"/>
                <p:nvPr/>
              </p:nvSpPr>
              <p:spPr>
                <a:xfrm>
                  <a:off x="2333767" y="2353215"/>
                  <a:ext cx="1506821" cy="400110"/>
                </a:xfrm>
                <a:prstGeom prst="rect">
                  <a:avLst/>
                </a:prstGeom>
                <a:noFill/>
              </p:spPr>
              <p:txBody>
                <a:bodyPr wrap="square" rtlCol="0">
                  <a:spAutoFit/>
                </a:bodyPr>
                <a:lstStyle/>
                <a:p>
                  <a:r>
                    <a:rPr lang="es-CL" sz="2000" dirty="0"/>
                    <a:t>Si  </a:t>
                  </a:r>
                  <a14:m>
                    <m:oMath xmlns:m="http://schemas.openxmlformats.org/officeDocument/2006/math">
                      <m:r>
                        <a:rPr lang="es-CL" sz="2000" b="0" i="1" smtClean="0">
                          <a:latin typeface="Cambria Math"/>
                        </a:rPr>
                        <m:t>𝑛</m:t>
                      </m:r>
                      <m:r>
                        <a:rPr lang="es-CL" sz="2000" b="0" i="1" smtClean="0">
                          <a:latin typeface="Cambria Math"/>
                        </a:rPr>
                        <m:t>=0</m:t>
                      </m:r>
                    </m:oMath>
                  </a14:m>
                  <a:endParaRPr lang="es-CL" sz="2000" dirty="0"/>
                </a:p>
              </p:txBody>
            </p:sp>
          </mc:Choice>
          <mc:Fallback xmlns="">
            <p:sp>
              <p:nvSpPr>
                <p:cNvPr id="5" name="4 CuadroTexto"/>
                <p:cNvSpPr txBox="1">
                  <a:spLocks noRot="1" noChangeAspect="1" noMove="1" noResize="1" noEditPoints="1" noAdjustHandles="1" noChangeArrowheads="1" noChangeShapeType="1" noTextEdit="1"/>
                </p:cNvSpPr>
                <p:nvPr/>
              </p:nvSpPr>
              <p:spPr>
                <a:xfrm>
                  <a:off x="2333767" y="2353215"/>
                  <a:ext cx="1506821" cy="400110"/>
                </a:xfrm>
                <a:prstGeom prst="rect">
                  <a:avLst/>
                </a:prstGeom>
                <a:blipFill rotWithShape="1">
                  <a:blip r:embed="rId4"/>
                  <a:stretch>
                    <a:fillRect l="-4453" t="-9091" b="-2424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2333767" y="2909595"/>
                  <a:ext cx="1506821" cy="400110"/>
                </a:xfrm>
                <a:prstGeom prst="rect">
                  <a:avLst/>
                </a:prstGeom>
                <a:noFill/>
              </p:spPr>
              <p:txBody>
                <a:bodyPr wrap="square" rtlCol="0">
                  <a:spAutoFit/>
                </a:bodyPr>
                <a:lstStyle/>
                <a:p>
                  <a:r>
                    <a:rPr lang="es-CL" sz="2000" dirty="0"/>
                    <a:t>Si  </a:t>
                  </a:r>
                  <a14:m>
                    <m:oMath xmlns:m="http://schemas.openxmlformats.org/officeDocument/2006/math">
                      <m:r>
                        <a:rPr lang="es-CL" sz="2000" b="0" i="1" smtClean="0">
                          <a:latin typeface="Cambria Math"/>
                        </a:rPr>
                        <m:t>𝑛</m:t>
                      </m:r>
                      <m:r>
                        <a:rPr lang="es-CL" sz="2000" b="0" i="1" smtClean="0">
                          <a:latin typeface="Cambria Math"/>
                        </a:rPr>
                        <m:t>=</m:t>
                      </m:r>
                      <m:r>
                        <a:rPr lang="es-CL" sz="2000" b="0" i="0" smtClean="0">
                          <a:latin typeface="Cambria Math"/>
                        </a:rPr>
                        <m:t>1</m:t>
                      </m:r>
                    </m:oMath>
                  </a14:m>
                  <a:endParaRPr lang="es-CL" sz="2000" dirty="0"/>
                </a:p>
              </p:txBody>
            </p:sp>
          </mc:Choice>
          <mc:Fallback xmlns="">
            <p:sp>
              <p:nvSpPr>
                <p:cNvPr id="6" name="5 CuadroTexto"/>
                <p:cNvSpPr txBox="1">
                  <a:spLocks noRot="1" noChangeAspect="1" noMove="1" noResize="1" noEditPoints="1" noAdjustHandles="1" noChangeArrowheads="1" noChangeShapeType="1" noTextEdit="1"/>
                </p:cNvSpPr>
                <p:nvPr/>
              </p:nvSpPr>
              <p:spPr>
                <a:xfrm>
                  <a:off x="2333767" y="2909595"/>
                  <a:ext cx="1506821" cy="400110"/>
                </a:xfrm>
                <a:prstGeom prst="rect">
                  <a:avLst/>
                </a:prstGeom>
                <a:blipFill rotWithShape="1">
                  <a:blip r:embed="rId5"/>
                  <a:stretch>
                    <a:fillRect l="-4453" t="-9091" b="-2424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6 CuadroTexto"/>
                <p:cNvSpPr txBox="1"/>
                <p:nvPr/>
              </p:nvSpPr>
              <p:spPr>
                <a:xfrm>
                  <a:off x="2333767" y="3434527"/>
                  <a:ext cx="1866861" cy="400110"/>
                </a:xfrm>
                <a:prstGeom prst="rect">
                  <a:avLst/>
                </a:prstGeom>
                <a:noFill/>
              </p:spPr>
              <p:txBody>
                <a:bodyPr wrap="square" rtlCol="0">
                  <a:spAutoFit/>
                </a:bodyPr>
                <a:lstStyle/>
                <a:p>
                  <a:r>
                    <a:rPr lang="es-CL" sz="2000" dirty="0"/>
                    <a:t>Si  </a:t>
                  </a:r>
                  <a14:m>
                    <m:oMath xmlns:m="http://schemas.openxmlformats.org/officeDocument/2006/math">
                      <m:r>
                        <a:rPr lang="es-CL" sz="2000" b="0" i="1" smtClean="0">
                          <a:latin typeface="Cambria Math"/>
                        </a:rPr>
                        <m:t>𝑛</m:t>
                      </m:r>
                      <m:r>
                        <a:rPr lang="es-CL" sz="2000" b="0" i="1" smtClean="0">
                          <a:latin typeface="Cambria Math"/>
                        </a:rPr>
                        <m:t>=∞</m:t>
                      </m:r>
                    </m:oMath>
                  </a14:m>
                  <a:endParaRPr lang="es-CL" sz="2000" dirty="0"/>
                </a:p>
              </p:txBody>
            </p:sp>
          </mc:Choice>
          <mc:Fallback xmlns="">
            <p:sp>
              <p:nvSpPr>
                <p:cNvPr id="7" name="6 CuadroTexto"/>
                <p:cNvSpPr txBox="1">
                  <a:spLocks noRot="1" noChangeAspect="1" noMove="1" noResize="1" noEditPoints="1" noAdjustHandles="1" noChangeArrowheads="1" noChangeShapeType="1" noTextEdit="1"/>
                </p:cNvSpPr>
                <p:nvPr/>
              </p:nvSpPr>
              <p:spPr>
                <a:xfrm>
                  <a:off x="2333767" y="3434527"/>
                  <a:ext cx="1866861" cy="400110"/>
                </a:xfrm>
                <a:prstGeom prst="rect">
                  <a:avLst/>
                </a:prstGeom>
                <a:blipFill rotWithShape="1">
                  <a:blip r:embed="rId6"/>
                  <a:stretch>
                    <a:fillRect l="-3595" t="-9091" b="-2424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7 CuadroTexto"/>
                <p:cNvSpPr txBox="1"/>
                <p:nvPr/>
              </p:nvSpPr>
              <p:spPr>
                <a:xfrm>
                  <a:off x="2333767" y="3937815"/>
                  <a:ext cx="1506821" cy="400110"/>
                </a:xfrm>
                <a:prstGeom prst="rect">
                  <a:avLst/>
                </a:prstGeom>
                <a:noFill/>
              </p:spPr>
              <p:txBody>
                <a:bodyPr wrap="square" rtlCol="0">
                  <a:spAutoFit/>
                </a:bodyPr>
                <a:lstStyle/>
                <a:p>
                  <a:r>
                    <a:rPr lang="es-CL" sz="2000" dirty="0"/>
                    <a:t>Si  n</a:t>
                  </a:r>
                  <a14:m>
                    <m:oMath xmlns:m="http://schemas.openxmlformats.org/officeDocument/2006/math">
                      <m:r>
                        <a:rPr lang="es-CL" sz="2000" b="0" i="1" smtClean="0">
                          <a:latin typeface="Cambria Math"/>
                        </a:rPr>
                        <m:t>=</m:t>
                      </m:r>
                      <m:r>
                        <a:rPr lang="es-CL" sz="2000" b="0" i="1" smtClean="0">
                          <a:latin typeface="Cambria Math"/>
                        </a:rPr>
                        <m:t>𝑘</m:t>
                      </m:r>
                    </m:oMath>
                  </a14:m>
                  <a:endParaRPr lang="es-CL" sz="2000" dirty="0"/>
                </a:p>
              </p:txBody>
            </p:sp>
          </mc:Choice>
          <mc:Fallback xmlns="">
            <p:sp>
              <p:nvSpPr>
                <p:cNvPr id="8" name="7 CuadroTexto"/>
                <p:cNvSpPr txBox="1">
                  <a:spLocks noRot="1" noChangeAspect="1" noMove="1" noResize="1" noEditPoints="1" noAdjustHandles="1" noChangeArrowheads="1" noChangeShapeType="1" noTextEdit="1"/>
                </p:cNvSpPr>
                <p:nvPr/>
              </p:nvSpPr>
              <p:spPr>
                <a:xfrm>
                  <a:off x="2333767" y="3937815"/>
                  <a:ext cx="1506821" cy="400110"/>
                </a:xfrm>
                <a:prstGeom prst="rect">
                  <a:avLst/>
                </a:prstGeom>
                <a:blipFill rotWithShape="1">
                  <a:blip r:embed="rId7"/>
                  <a:stretch>
                    <a:fillRect l="-4453" t="-9091" b="-24242"/>
                  </a:stretch>
                </a:blipFill>
              </p:spPr>
              <p:txBody>
                <a:bodyPr/>
                <a:lstStyle/>
                <a:p>
                  <a:r>
                    <a:rPr lang="es-CL">
                      <a:noFill/>
                    </a:rPr>
                    <a:t> </a:t>
                  </a:r>
                </a:p>
              </p:txBody>
            </p:sp>
          </mc:Fallback>
        </mc:AlternateContent>
        <p:sp>
          <p:nvSpPr>
            <p:cNvPr id="9" name="8 Flecha derecha"/>
            <p:cNvSpPr/>
            <p:nvPr/>
          </p:nvSpPr>
          <p:spPr>
            <a:xfrm>
              <a:off x="4056612" y="2439715"/>
              <a:ext cx="720080" cy="313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4056612" y="2970980"/>
              <a:ext cx="720080" cy="313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4038000" y="3477777"/>
              <a:ext cx="720080" cy="313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4038000" y="3981065"/>
              <a:ext cx="720080" cy="313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CuadroTexto"/>
            <p:cNvSpPr txBox="1"/>
            <p:nvPr/>
          </p:nvSpPr>
          <p:spPr>
            <a:xfrm>
              <a:off x="4920708" y="2353215"/>
              <a:ext cx="4608512" cy="369332"/>
            </a:xfrm>
            <a:prstGeom prst="rect">
              <a:avLst/>
            </a:prstGeom>
            <a:noFill/>
          </p:spPr>
          <p:txBody>
            <a:bodyPr wrap="square" rtlCol="0">
              <a:spAutoFit/>
            </a:bodyPr>
            <a:lstStyle/>
            <a:p>
              <a:r>
                <a:rPr lang="es-CL" dirty="0"/>
                <a:t>Proceso Isobárico</a:t>
              </a:r>
            </a:p>
          </p:txBody>
        </p:sp>
        <p:sp>
          <p:nvSpPr>
            <p:cNvPr id="14" name="13 CuadroTexto"/>
            <p:cNvSpPr txBox="1"/>
            <p:nvPr/>
          </p:nvSpPr>
          <p:spPr>
            <a:xfrm>
              <a:off x="4920708" y="2874947"/>
              <a:ext cx="4608512" cy="369332"/>
            </a:xfrm>
            <a:prstGeom prst="rect">
              <a:avLst/>
            </a:prstGeom>
            <a:noFill/>
          </p:spPr>
          <p:txBody>
            <a:bodyPr wrap="square" rtlCol="0">
              <a:spAutoFit/>
            </a:bodyPr>
            <a:lstStyle/>
            <a:p>
              <a:r>
                <a:rPr lang="es-CL" dirty="0"/>
                <a:t>Proceso Isotérmico</a:t>
              </a:r>
            </a:p>
          </p:txBody>
        </p:sp>
        <p:sp>
          <p:nvSpPr>
            <p:cNvPr id="15" name="14 CuadroTexto"/>
            <p:cNvSpPr txBox="1"/>
            <p:nvPr/>
          </p:nvSpPr>
          <p:spPr>
            <a:xfrm>
              <a:off x="4925006" y="3422055"/>
              <a:ext cx="4608512" cy="369332"/>
            </a:xfrm>
            <a:prstGeom prst="rect">
              <a:avLst/>
            </a:prstGeom>
            <a:noFill/>
          </p:spPr>
          <p:txBody>
            <a:bodyPr wrap="square" rtlCol="0">
              <a:spAutoFit/>
            </a:bodyPr>
            <a:lstStyle/>
            <a:p>
              <a:r>
                <a:rPr lang="es-CL" dirty="0"/>
                <a:t>Proceso Isocórico o isométrico</a:t>
              </a:r>
            </a:p>
          </p:txBody>
        </p:sp>
        <p:sp>
          <p:nvSpPr>
            <p:cNvPr id="16" name="15 CuadroTexto"/>
            <p:cNvSpPr txBox="1"/>
            <p:nvPr/>
          </p:nvSpPr>
          <p:spPr>
            <a:xfrm>
              <a:off x="4934776" y="3958687"/>
              <a:ext cx="4608512" cy="369332"/>
            </a:xfrm>
            <a:prstGeom prst="rect">
              <a:avLst/>
            </a:prstGeom>
            <a:noFill/>
          </p:spPr>
          <p:txBody>
            <a:bodyPr wrap="square" rtlCol="0">
              <a:spAutoFit/>
            </a:bodyPr>
            <a:lstStyle/>
            <a:p>
              <a:r>
                <a:rPr lang="es-CL" dirty="0"/>
                <a:t>Proceso Adiabático</a:t>
              </a:r>
            </a:p>
          </p:txBody>
        </p:sp>
        <p:sp>
          <p:nvSpPr>
            <p:cNvPr id="17" name="16 CuadroTexto"/>
            <p:cNvSpPr txBox="1"/>
            <p:nvPr/>
          </p:nvSpPr>
          <p:spPr>
            <a:xfrm>
              <a:off x="1234232" y="4657309"/>
              <a:ext cx="8208912" cy="707886"/>
            </a:xfrm>
            <a:prstGeom prst="rect">
              <a:avLst/>
            </a:prstGeom>
            <a:noFill/>
          </p:spPr>
          <p:txBody>
            <a:bodyPr wrap="square" rtlCol="0">
              <a:spAutoFit/>
            </a:bodyPr>
            <a:lstStyle/>
            <a:p>
              <a:pPr algn="just"/>
              <a:r>
                <a:rPr lang="es-CL" sz="2000" dirty="0"/>
                <a:t>Para determinar el índice politrópico, se utilizará la siguiente ecuación:</a:t>
              </a:r>
            </a:p>
          </p:txBody>
        </p:sp>
        <mc:AlternateContent xmlns:mc="http://schemas.openxmlformats.org/markup-compatibility/2006" xmlns:a14="http://schemas.microsoft.com/office/drawing/2010/main">
          <mc:Choice Requires="a14">
            <p:sp>
              <p:nvSpPr>
                <p:cNvPr id="18" name="17 CuadroTexto"/>
                <p:cNvSpPr txBox="1"/>
                <p:nvPr/>
              </p:nvSpPr>
              <p:spPr>
                <a:xfrm>
                  <a:off x="2688460" y="5408445"/>
                  <a:ext cx="2391754" cy="739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L" sz="2000" b="0" i="1" smtClean="0">
                            <a:latin typeface="Cambria Math"/>
                          </a:rPr>
                          <m:t>𝑛</m:t>
                        </m:r>
                        <m:r>
                          <a:rPr lang="es-CL" sz="2000" b="0" i="1" smtClean="0">
                            <a:latin typeface="Cambria Math"/>
                          </a:rPr>
                          <m:t>=</m:t>
                        </m:r>
                        <m:f>
                          <m:fPr>
                            <m:ctrlPr>
                              <a:rPr lang="es-CL" sz="2000" b="0" i="1" smtClean="0">
                                <a:latin typeface="Cambria Math" panose="02040503050406030204" pitchFamily="18" charset="0"/>
                              </a:rPr>
                            </m:ctrlPr>
                          </m:fPr>
                          <m:num>
                            <m:func>
                              <m:funcPr>
                                <m:ctrlPr>
                                  <a:rPr lang="es-CL" sz="2000" b="0" i="1" smtClean="0">
                                    <a:latin typeface="Cambria Math" panose="02040503050406030204" pitchFamily="18" charset="0"/>
                                  </a:rPr>
                                </m:ctrlPr>
                              </m:funcPr>
                              <m:fName>
                                <m:r>
                                  <m:rPr>
                                    <m:sty m:val="p"/>
                                  </m:rPr>
                                  <a:rPr lang="es-CL" sz="2000" b="0" i="0" smtClean="0">
                                    <a:latin typeface="Cambria Math"/>
                                  </a:rPr>
                                  <m:t>ln</m:t>
                                </m:r>
                              </m:fName>
                              <m:e>
                                <m:d>
                                  <m:dPr>
                                    <m:ctrlPr>
                                      <a:rPr lang="es-CL" sz="2000" b="0" i="1" smtClean="0">
                                        <a:latin typeface="Cambria Math" panose="02040503050406030204" pitchFamily="18" charset="0"/>
                                      </a:rPr>
                                    </m:ctrlPr>
                                  </m:dPr>
                                  <m:e>
                                    <m:f>
                                      <m:fPr>
                                        <m:type m:val="lin"/>
                                        <m:ctrlPr>
                                          <a:rPr lang="es-CL" sz="2000" b="0" i="1" smtClean="0">
                                            <a:latin typeface="Cambria Math" panose="02040503050406030204" pitchFamily="18" charset="0"/>
                                          </a:rPr>
                                        </m:ctrlPr>
                                      </m:fPr>
                                      <m:num>
                                        <m:sSub>
                                          <m:sSubPr>
                                            <m:ctrlPr>
                                              <a:rPr lang="es-CL" sz="2000" b="0" i="1" smtClean="0">
                                                <a:latin typeface="Cambria Math" panose="02040503050406030204" pitchFamily="18" charset="0"/>
                                              </a:rPr>
                                            </m:ctrlPr>
                                          </m:sSubPr>
                                          <m:e>
                                            <m:r>
                                              <a:rPr lang="es-CL" sz="2000" b="0" i="1" smtClean="0">
                                                <a:latin typeface="Cambria Math"/>
                                              </a:rPr>
                                              <m:t>𝑃</m:t>
                                            </m:r>
                                          </m:e>
                                          <m:sub>
                                            <m:r>
                                              <a:rPr lang="es-CL" sz="2000" b="0" i="1" smtClean="0">
                                                <a:latin typeface="Cambria Math"/>
                                              </a:rPr>
                                              <m:t>1</m:t>
                                            </m:r>
                                          </m:sub>
                                        </m:sSub>
                                      </m:num>
                                      <m:den>
                                        <m:sSub>
                                          <m:sSubPr>
                                            <m:ctrlPr>
                                              <a:rPr lang="es-CL" sz="2000" b="0" i="1" smtClean="0">
                                                <a:latin typeface="Cambria Math" panose="02040503050406030204" pitchFamily="18" charset="0"/>
                                              </a:rPr>
                                            </m:ctrlPr>
                                          </m:sSubPr>
                                          <m:e>
                                            <m:r>
                                              <a:rPr lang="es-CL" sz="2000" b="0" i="1" smtClean="0">
                                                <a:latin typeface="Cambria Math"/>
                                              </a:rPr>
                                              <m:t>𝑃</m:t>
                                            </m:r>
                                          </m:e>
                                          <m:sub>
                                            <m:r>
                                              <a:rPr lang="es-CL" sz="2000" b="0" i="1" smtClean="0">
                                                <a:latin typeface="Cambria Math"/>
                                              </a:rPr>
                                              <m:t>2</m:t>
                                            </m:r>
                                          </m:sub>
                                        </m:sSub>
                                      </m:den>
                                    </m:f>
                                  </m:e>
                                </m:d>
                              </m:e>
                            </m:func>
                          </m:num>
                          <m:den>
                            <m:func>
                              <m:funcPr>
                                <m:ctrlPr>
                                  <a:rPr lang="es-CL" sz="2000" b="0" i="1" smtClean="0">
                                    <a:latin typeface="Cambria Math" panose="02040503050406030204" pitchFamily="18" charset="0"/>
                                  </a:rPr>
                                </m:ctrlPr>
                              </m:funcPr>
                              <m:fName>
                                <m:r>
                                  <m:rPr>
                                    <m:sty m:val="p"/>
                                  </m:rPr>
                                  <a:rPr lang="es-CL" sz="2000" b="0" i="0" smtClean="0">
                                    <a:latin typeface="Cambria Math"/>
                                  </a:rPr>
                                  <m:t>ln</m:t>
                                </m:r>
                              </m:fName>
                              <m:e>
                                <m:d>
                                  <m:dPr>
                                    <m:ctrlPr>
                                      <a:rPr lang="es-CL" sz="2000" b="0" i="1" smtClean="0">
                                        <a:latin typeface="Cambria Math" panose="02040503050406030204" pitchFamily="18" charset="0"/>
                                      </a:rPr>
                                    </m:ctrlPr>
                                  </m:dPr>
                                  <m:e>
                                    <m:f>
                                      <m:fPr>
                                        <m:type m:val="lin"/>
                                        <m:ctrlPr>
                                          <a:rPr lang="es-CL" sz="2000" b="0" i="1" smtClean="0">
                                            <a:latin typeface="Cambria Math" panose="02040503050406030204" pitchFamily="18" charset="0"/>
                                          </a:rPr>
                                        </m:ctrlPr>
                                      </m:fPr>
                                      <m:num>
                                        <m:sSub>
                                          <m:sSubPr>
                                            <m:ctrlPr>
                                              <a:rPr lang="es-CL" sz="2000" b="0" i="1" smtClean="0">
                                                <a:latin typeface="Cambria Math" panose="02040503050406030204" pitchFamily="18" charset="0"/>
                                              </a:rPr>
                                            </m:ctrlPr>
                                          </m:sSubPr>
                                          <m:e>
                                            <m:r>
                                              <a:rPr lang="es-CL" sz="2000" b="0" i="1" smtClean="0">
                                                <a:latin typeface="Cambria Math"/>
                                              </a:rPr>
                                              <m:t>𝑉</m:t>
                                            </m:r>
                                          </m:e>
                                          <m:sub>
                                            <m:r>
                                              <a:rPr lang="es-CL" sz="2000" b="0" i="1" smtClean="0">
                                                <a:latin typeface="Cambria Math"/>
                                              </a:rPr>
                                              <m:t>2</m:t>
                                            </m:r>
                                          </m:sub>
                                        </m:sSub>
                                      </m:num>
                                      <m:den>
                                        <m:sSub>
                                          <m:sSubPr>
                                            <m:ctrlPr>
                                              <a:rPr lang="es-CL" sz="2000" b="0" i="1" smtClean="0">
                                                <a:latin typeface="Cambria Math" panose="02040503050406030204" pitchFamily="18" charset="0"/>
                                              </a:rPr>
                                            </m:ctrlPr>
                                          </m:sSubPr>
                                          <m:e>
                                            <m:r>
                                              <a:rPr lang="es-CL" sz="2000" b="0" i="1" smtClean="0">
                                                <a:latin typeface="Cambria Math"/>
                                              </a:rPr>
                                              <m:t>𝑉</m:t>
                                            </m:r>
                                          </m:e>
                                          <m:sub>
                                            <m:r>
                                              <a:rPr lang="es-CL" sz="2000" b="0" i="1" smtClean="0">
                                                <a:latin typeface="Cambria Math"/>
                                              </a:rPr>
                                              <m:t>1</m:t>
                                            </m:r>
                                          </m:sub>
                                        </m:sSub>
                                      </m:den>
                                    </m:f>
                                  </m:e>
                                </m:d>
                              </m:e>
                            </m:func>
                          </m:den>
                        </m:f>
                      </m:oMath>
                    </m:oMathPara>
                  </a14:m>
                  <a:endParaRPr lang="es-CL" sz="2000" dirty="0"/>
                </a:p>
              </p:txBody>
            </p:sp>
          </mc:Choice>
          <mc:Fallback xmlns="">
            <p:sp>
              <p:nvSpPr>
                <p:cNvPr id="18" name="17 CuadroTexto"/>
                <p:cNvSpPr txBox="1">
                  <a:spLocks noRot="1" noChangeAspect="1" noMove="1" noResize="1" noEditPoints="1" noAdjustHandles="1" noChangeArrowheads="1" noChangeShapeType="1" noTextEdit="1"/>
                </p:cNvSpPr>
                <p:nvPr/>
              </p:nvSpPr>
              <p:spPr>
                <a:xfrm>
                  <a:off x="2688460" y="5408445"/>
                  <a:ext cx="2391754" cy="739946"/>
                </a:xfrm>
                <a:prstGeom prst="rect">
                  <a:avLst/>
                </a:prstGeom>
                <a:blipFill rotWithShape="0">
                  <a:blip r:embed="rId8"/>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18 CuadroTexto"/>
                <p:cNvSpPr txBox="1"/>
                <p:nvPr/>
              </p:nvSpPr>
              <p:spPr>
                <a:xfrm>
                  <a:off x="1234232" y="6225329"/>
                  <a:ext cx="8280920" cy="587148"/>
                </a:xfrm>
                <a:prstGeom prst="rect">
                  <a:avLst/>
                </a:prstGeom>
                <a:noFill/>
              </p:spPr>
              <p:txBody>
                <a:bodyPr wrap="square" rtlCol="0">
                  <a:spAutoFit/>
                </a:bodyPr>
                <a:lstStyle/>
                <a:p>
                  <a:r>
                    <a:rPr lang="es-CL" sz="2000" dirty="0"/>
                    <a:t>Para procesos adiabáticos:     </a:t>
                  </a:r>
                  <a14:m>
                    <m:oMath xmlns:m="http://schemas.openxmlformats.org/officeDocument/2006/math">
                      <m:r>
                        <a:rPr lang="es-CL" sz="2000" b="0" i="1" smtClean="0">
                          <a:latin typeface="Cambria Math"/>
                        </a:rPr>
                        <m:t>𝑘</m:t>
                      </m:r>
                      <m:r>
                        <a:rPr lang="es-CL" sz="2000" b="0" i="1" smtClean="0">
                          <a:latin typeface="Cambria Math"/>
                        </a:rPr>
                        <m:t>=</m:t>
                      </m:r>
                      <m:f>
                        <m:fPr>
                          <m:ctrlPr>
                            <a:rPr lang="es-CL" sz="2000" b="0" i="1" smtClean="0">
                              <a:latin typeface="Cambria Math" panose="02040503050406030204" pitchFamily="18" charset="0"/>
                            </a:rPr>
                          </m:ctrlPr>
                        </m:fPr>
                        <m:num>
                          <m:sSub>
                            <m:sSubPr>
                              <m:ctrlPr>
                                <a:rPr lang="es-CL" sz="2000" b="0" i="1" smtClean="0">
                                  <a:latin typeface="Cambria Math" panose="02040503050406030204" pitchFamily="18" charset="0"/>
                                </a:rPr>
                              </m:ctrlPr>
                            </m:sSubPr>
                            <m:e>
                              <m:r>
                                <a:rPr lang="es-CL" sz="2000" b="0" i="1" smtClean="0">
                                  <a:latin typeface="Cambria Math"/>
                                </a:rPr>
                                <m:t>𝐶</m:t>
                              </m:r>
                            </m:e>
                            <m:sub>
                              <m:r>
                                <a:rPr lang="es-CL" sz="2000" b="0" i="1" smtClean="0">
                                  <a:latin typeface="Cambria Math"/>
                                </a:rPr>
                                <m:t>𝑝</m:t>
                              </m:r>
                            </m:sub>
                          </m:sSub>
                        </m:num>
                        <m:den>
                          <m:sSub>
                            <m:sSubPr>
                              <m:ctrlPr>
                                <a:rPr lang="es-CL" sz="2000" b="0" i="1" smtClean="0">
                                  <a:latin typeface="Cambria Math" panose="02040503050406030204" pitchFamily="18" charset="0"/>
                                </a:rPr>
                              </m:ctrlPr>
                            </m:sSubPr>
                            <m:e>
                              <m:r>
                                <a:rPr lang="es-CL" sz="2000" b="0" i="1" smtClean="0">
                                  <a:latin typeface="Cambria Math"/>
                                </a:rPr>
                                <m:t>𝐶</m:t>
                              </m:r>
                            </m:e>
                            <m:sub>
                              <m:r>
                                <a:rPr lang="es-CL" sz="2000" b="0" i="1" smtClean="0">
                                  <a:latin typeface="Cambria Math"/>
                                </a:rPr>
                                <m:t>𝑣</m:t>
                              </m:r>
                            </m:sub>
                          </m:sSub>
                        </m:den>
                      </m:f>
                    </m:oMath>
                  </a14:m>
                  <a:endParaRPr lang="es-CL" sz="2000"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1234232" y="6225329"/>
                  <a:ext cx="8280920" cy="587148"/>
                </a:xfrm>
                <a:prstGeom prst="rect">
                  <a:avLst/>
                </a:prstGeom>
                <a:blipFill rotWithShape="0">
                  <a:blip r:embed="rId9"/>
                  <a:stretch>
                    <a:fillRect l="-736"/>
                  </a:stretch>
                </a:blipFill>
              </p:spPr>
              <p:txBody>
                <a:bodyPr/>
                <a:lstStyle/>
                <a:p>
                  <a:r>
                    <a:rPr lang="es-CL">
                      <a:noFill/>
                    </a:rPr>
                    <a:t> </a:t>
                  </a:r>
                </a:p>
              </p:txBody>
            </p:sp>
          </mc:Fallback>
        </mc:AlternateContent>
      </p:grpSp>
      <p:sp>
        <p:nvSpPr>
          <p:cNvPr id="20" name="CuadroTexto 19"/>
          <p:cNvSpPr txBox="1"/>
          <p:nvPr/>
        </p:nvSpPr>
        <p:spPr>
          <a:xfrm>
            <a:off x="2223492" y="187724"/>
            <a:ext cx="6018808" cy="461665"/>
          </a:xfrm>
          <a:prstGeom prst="rect">
            <a:avLst/>
          </a:prstGeom>
          <a:noFill/>
        </p:spPr>
        <p:txBody>
          <a:bodyPr wrap="square" rtlCol="0">
            <a:spAutoFit/>
          </a:bodyPr>
          <a:lstStyle/>
          <a:p>
            <a:r>
              <a:rPr lang="es-CL" sz="2400" dirty="0">
                <a:solidFill>
                  <a:srgbClr val="00B050"/>
                </a:solidFill>
              </a:rPr>
              <a:t>¿Qué es un proceso politrópico?</a:t>
            </a:r>
          </a:p>
        </p:txBody>
      </p:sp>
      <p:grpSp>
        <p:nvGrpSpPr>
          <p:cNvPr id="33" name="Grupo 32"/>
          <p:cNvGrpSpPr/>
          <p:nvPr/>
        </p:nvGrpSpPr>
        <p:grpSpPr>
          <a:xfrm>
            <a:off x="5080214" y="5854817"/>
            <a:ext cx="6692686" cy="664086"/>
            <a:chOff x="5080214" y="5854817"/>
            <a:chExt cx="6692686" cy="664086"/>
          </a:xfrm>
        </p:grpSpPr>
        <p:sp>
          <p:nvSpPr>
            <p:cNvPr id="23" name="Elipse 22"/>
            <p:cNvSpPr/>
            <p:nvPr/>
          </p:nvSpPr>
          <p:spPr>
            <a:xfrm>
              <a:off x="5080214" y="6148391"/>
              <a:ext cx="474498" cy="37051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Forma libre 23"/>
            <p:cNvSpPr/>
            <p:nvPr/>
          </p:nvSpPr>
          <p:spPr>
            <a:xfrm>
              <a:off x="5554712" y="6114282"/>
              <a:ext cx="1739900" cy="254000"/>
            </a:xfrm>
            <a:custGeom>
              <a:avLst/>
              <a:gdLst>
                <a:gd name="connsiteX0" fmla="*/ 0 w 1739900"/>
                <a:gd name="connsiteY0" fmla="*/ 254000 h 254000"/>
                <a:gd name="connsiteX1" fmla="*/ 1066800 w 1739900"/>
                <a:gd name="connsiteY1" fmla="*/ 152400 h 254000"/>
                <a:gd name="connsiteX2" fmla="*/ 1739900 w 1739900"/>
                <a:gd name="connsiteY2" fmla="*/ 0 h 254000"/>
              </a:gdLst>
              <a:ahLst/>
              <a:cxnLst>
                <a:cxn ang="0">
                  <a:pos x="connsiteX0" y="connsiteY0"/>
                </a:cxn>
                <a:cxn ang="0">
                  <a:pos x="connsiteX1" y="connsiteY1"/>
                </a:cxn>
                <a:cxn ang="0">
                  <a:pos x="connsiteX2" y="connsiteY2"/>
                </a:cxn>
              </a:cxnLst>
              <a:rect l="l" t="t" r="r" b="b"/>
              <a:pathLst>
                <a:path w="1739900" h="254000">
                  <a:moveTo>
                    <a:pt x="0" y="254000"/>
                  </a:moveTo>
                  <a:cubicBezTo>
                    <a:pt x="388408" y="224366"/>
                    <a:pt x="776817" y="194733"/>
                    <a:pt x="1066800" y="152400"/>
                  </a:cubicBezTo>
                  <a:cubicBezTo>
                    <a:pt x="1356783" y="110067"/>
                    <a:pt x="1538817" y="35983"/>
                    <a:pt x="1739900" y="0"/>
                  </a:cubicBezTo>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p:cNvSpPr txBox="1"/>
            <p:nvPr/>
          </p:nvSpPr>
          <p:spPr>
            <a:xfrm>
              <a:off x="7353300" y="5854817"/>
              <a:ext cx="4419600" cy="369332"/>
            </a:xfrm>
            <a:prstGeom prst="rect">
              <a:avLst/>
            </a:prstGeom>
            <a:noFill/>
          </p:spPr>
          <p:txBody>
            <a:bodyPr wrap="square" rtlCol="0">
              <a:spAutoFit/>
            </a:bodyPr>
            <a:lstStyle/>
            <a:p>
              <a:r>
                <a:rPr lang="es-CL" dirty="0"/>
                <a:t>Calor específico a presión </a:t>
              </a:r>
              <a:r>
                <a:rPr lang="es-CL" dirty="0" err="1"/>
                <a:t>cte</a:t>
              </a:r>
              <a:endParaRPr lang="es-CL" dirty="0"/>
            </a:p>
          </p:txBody>
        </p:sp>
      </p:grpSp>
      <p:grpSp>
        <p:nvGrpSpPr>
          <p:cNvPr id="34" name="Grupo 33"/>
          <p:cNvGrpSpPr/>
          <p:nvPr/>
        </p:nvGrpSpPr>
        <p:grpSpPr>
          <a:xfrm>
            <a:off x="5122664" y="6488668"/>
            <a:ext cx="6813004" cy="369332"/>
            <a:chOff x="5122664" y="6488668"/>
            <a:chExt cx="6813004" cy="369332"/>
          </a:xfrm>
        </p:grpSpPr>
        <p:sp>
          <p:nvSpPr>
            <p:cNvPr id="26" name="Elipse 25"/>
            <p:cNvSpPr/>
            <p:nvPr/>
          </p:nvSpPr>
          <p:spPr>
            <a:xfrm>
              <a:off x="5122664" y="6544303"/>
              <a:ext cx="432048" cy="29357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Forma libre 26"/>
            <p:cNvSpPr/>
            <p:nvPr/>
          </p:nvSpPr>
          <p:spPr>
            <a:xfrm>
              <a:off x="5549900" y="6526166"/>
              <a:ext cx="1993900" cy="192134"/>
            </a:xfrm>
            <a:custGeom>
              <a:avLst/>
              <a:gdLst>
                <a:gd name="connsiteX0" fmla="*/ 0 w 1993900"/>
                <a:gd name="connsiteY0" fmla="*/ 115934 h 192134"/>
                <a:gd name="connsiteX1" fmla="*/ 1447800 w 1993900"/>
                <a:gd name="connsiteY1" fmla="*/ 1634 h 192134"/>
                <a:gd name="connsiteX2" fmla="*/ 1993900 w 1993900"/>
                <a:gd name="connsiteY2" fmla="*/ 192134 h 192134"/>
              </a:gdLst>
              <a:ahLst/>
              <a:cxnLst>
                <a:cxn ang="0">
                  <a:pos x="connsiteX0" y="connsiteY0"/>
                </a:cxn>
                <a:cxn ang="0">
                  <a:pos x="connsiteX1" y="connsiteY1"/>
                </a:cxn>
                <a:cxn ang="0">
                  <a:pos x="connsiteX2" y="connsiteY2"/>
                </a:cxn>
              </a:cxnLst>
              <a:rect l="l" t="t" r="r" b="b"/>
              <a:pathLst>
                <a:path w="1993900" h="192134">
                  <a:moveTo>
                    <a:pt x="0" y="115934"/>
                  </a:moveTo>
                  <a:cubicBezTo>
                    <a:pt x="557741" y="52434"/>
                    <a:pt x="1115483" y="-11066"/>
                    <a:pt x="1447800" y="1634"/>
                  </a:cubicBezTo>
                  <a:cubicBezTo>
                    <a:pt x="1780117" y="14334"/>
                    <a:pt x="1879600" y="160384"/>
                    <a:pt x="1993900" y="1921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CuadroTexto 27"/>
            <p:cNvSpPr txBox="1"/>
            <p:nvPr/>
          </p:nvSpPr>
          <p:spPr>
            <a:xfrm>
              <a:off x="7516068" y="6488668"/>
              <a:ext cx="4419600" cy="369332"/>
            </a:xfrm>
            <a:prstGeom prst="rect">
              <a:avLst/>
            </a:prstGeom>
            <a:noFill/>
          </p:spPr>
          <p:txBody>
            <a:bodyPr wrap="square" rtlCol="0">
              <a:spAutoFit/>
            </a:bodyPr>
            <a:lstStyle/>
            <a:p>
              <a:r>
                <a:rPr lang="es-CL" dirty="0"/>
                <a:t>Calor específico a volumen </a:t>
              </a:r>
              <a:r>
                <a:rPr lang="es-CL" dirty="0" err="1"/>
                <a:t>cte</a:t>
              </a:r>
              <a:endParaRPr lang="es-CL" dirty="0"/>
            </a:p>
          </p:txBody>
        </p:sp>
      </p:grpSp>
    </p:spTree>
    <p:extLst>
      <p:ext uri="{BB962C8B-B14F-4D97-AF65-F5344CB8AC3E}">
        <p14:creationId xmlns:p14="http://schemas.microsoft.com/office/powerpoint/2010/main" val="3439726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558800" y="241300"/>
            <a:ext cx="9739164" cy="1200329"/>
            <a:chOff x="558800" y="241300"/>
            <a:chExt cx="9739164" cy="1200329"/>
          </a:xfrm>
        </p:grpSpPr>
        <mc:AlternateContent xmlns:mc="http://schemas.openxmlformats.org/markup-compatibility/2006" xmlns:a14="http://schemas.microsoft.com/office/drawing/2010/main">
          <mc:Choice Requires="a14">
            <p:sp>
              <p:nvSpPr>
                <p:cNvPr id="2" name="2 CuadroTexto"/>
                <p:cNvSpPr txBox="1"/>
                <p:nvPr/>
              </p:nvSpPr>
              <p:spPr>
                <a:xfrm>
                  <a:off x="2881164" y="764350"/>
                  <a:ext cx="1588320" cy="423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a:rPr>
                              <m:t>𝐶</m:t>
                            </m:r>
                          </m:e>
                          <m:sub>
                            <m:r>
                              <a:rPr lang="es-CL" sz="2000" b="0" i="1" smtClean="0">
                                <a:latin typeface="Cambria Math"/>
                              </a:rPr>
                              <m:t>𝑝</m:t>
                            </m:r>
                          </m:sub>
                        </m:sSub>
                        <m:r>
                          <a:rPr lang="es-CL" sz="2000" b="0" i="1" smtClean="0">
                            <a:latin typeface="Cambria Math"/>
                          </a:rPr>
                          <m:t>=</m:t>
                        </m:r>
                        <m:sSub>
                          <m:sSubPr>
                            <m:ctrlPr>
                              <a:rPr lang="es-CL" sz="2000" b="0" i="1" smtClean="0">
                                <a:latin typeface="Cambria Math" panose="02040503050406030204" pitchFamily="18" charset="0"/>
                              </a:rPr>
                            </m:ctrlPr>
                          </m:sSubPr>
                          <m:e>
                            <m:r>
                              <a:rPr lang="es-CL" sz="2000" b="0" i="1" smtClean="0">
                                <a:latin typeface="Cambria Math"/>
                              </a:rPr>
                              <m:t>𝐶</m:t>
                            </m:r>
                          </m:e>
                          <m:sub>
                            <m:r>
                              <a:rPr lang="es-CL" sz="2000" b="0" i="1" smtClean="0">
                                <a:latin typeface="Cambria Math"/>
                              </a:rPr>
                              <m:t>𝑣</m:t>
                            </m:r>
                          </m:sub>
                        </m:sSub>
                        <m:r>
                          <a:rPr lang="es-CL" sz="2000" b="0" i="1" smtClean="0">
                            <a:latin typeface="Cambria Math"/>
                          </a:rPr>
                          <m:t>+</m:t>
                        </m:r>
                        <m:r>
                          <a:rPr lang="es-CL" sz="2000" b="0" i="1" smtClean="0">
                            <a:latin typeface="Cambria Math"/>
                          </a:rPr>
                          <m:t>𝑅</m:t>
                        </m:r>
                      </m:oMath>
                    </m:oMathPara>
                  </a14:m>
                  <a:endParaRPr lang="es-CL" sz="2000" dirty="0"/>
                </a:p>
              </p:txBody>
            </p:sp>
          </mc:Choice>
          <mc:Fallback xmlns="">
            <p:sp>
              <p:nvSpPr>
                <p:cNvPr id="2" name="2 CuadroTexto"/>
                <p:cNvSpPr txBox="1">
                  <a:spLocks noRot="1" noChangeAspect="1" noMove="1" noResize="1" noEditPoints="1" noAdjustHandles="1" noChangeArrowheads="1" noChangeShapeType="1" noTextEdit="1"/>
                </p:cNvSpPr>
                <p:nvPr/>
              </p:nvSpPr>
              <p:spPr>
                <a:xfrm>
                  <a:off x="2881164" y="764350"/>
                  <a:ext cx="1588320" cy="423770"/>
                </a:xfrm>
                <a:prstGeom prst="rect">
                  <a:avLst/>
                </a:prstGeom>
                <a:blipFill rotWithShape="0">
                  <a:blip r:embed="rId2"/>
                  <a:stretch>
                    <a:fillRect b="-571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3 CuadroTexto"/>
                <p:cNvSpPr txBox="1"/>
                <p:nvPr/>
              </p:nvSpPr>
              <p:spPr>
                <a:xfrm>
                  <a:off x="4969372" y="642361"/>
                  <a:ext cx="5328592" cy="667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CL" b="0" i="1" smtClean="0">
                                <a:latin typeface="Cambria Math"/>
                              </a:rPr>
                              <m:t>𝐶</m:t>
                            </m:r>
                          </m:e>
                          <m:sub>
                            <m:r>
                              <a:rPr lang="es-CL" b="0" i="1" smtClean="0">
                                <a:latin typeface="Cambria Math"/>
                              </a:rPr>
                              <m:t>𝑝</m:t>
                            </m:r>
                          </m:sub>
                        </m:sSub>
                        <m:r>
                          <a:rPr lang="es-CL" b="0" i="1" smtClean="0">
                            <a:latin typeface="Cambria Math"/>
                          </a:rPr>
                          <m:t>; </m:t>
                        </m:r>
                        <m:sSub>
                          <m:sSubPr>
                            <m:ctrlPr>
                              <a:rPr lang="es-CL" b="0" i="1" smtClean="0">
                                <a:latin typeface="Cambria Math" panose="02040503050406030204" pitchFamily="18" charset="0"/>
                              </a:rPr>
                            </m:ctrlPr>
                          </m:sSubPr>
                          <m:e>
                            <m:r>
                              <a:rPr lang="es-CL" b="0" i="1" smtClean="0">
                                <a:latin typeface="Cambria Math"/>
                              </a:rPr>
                              <m:t>𝐶</m:t>
                            </m:r>
                          </m:e>
                          <m:sub>
                            <m:r>
                              <a:rPr lang="es-CL" b="0" i="1" smtClean="0">
                                <a:latin typeface="Cambria Math"/>
                              </a:rPr>
                              <m:t>𝑣</m:t>
                            </m:r>
                          </m:sub>
                        </m:sSub>
                        <m:r>
                          <a:rPr lang="es-CL" b="0" i="1" smtClean="0">
                            <a:latin typeface="Cambria Math"/>
                          </a:rPr>
                          <m:t>:</m:t>
                        </m:r>
                        <m:r>
                          <a:rPr lang="es-CL" b="0" i="1" smtClean="0">
                            <a:latin typeface="Cambria Math"/>
                          </a:rPr>
                          <m:t>𝑐𝑎𝑝𝑎𝑐𝑖𝑑𝑎𝑑𝑒𝑠</m:t>
                        </m:r>
                        <m:r>
                          <a:rPr lang="es-CL" b="0" i="1" smtClean="0">
                            <a:latin typeface="Cambria Math"/>
                          </a:rPr>
                          <m:t> </m:t>
                        </m:r>
                        <m:r>
                          <a:rPr lang="es-CL" b="0" i="1" smtClean="0">
                            <a:latin typeface="Cambria Math"/>
                          </a:rPr>
                          <m:t>𝑐𝑎𝑙𝑜𝑟</m:t>
                        </m:r>
                        <m:r>
                          <a:rPr lang="es-CL" b="0" i="1" smtClean="0">
                            <a:latin typeface="Cambria Math"/>
                          </a:rPr>
                          <m:t>í</m:t>
                        </m:r>
                        <m:r>
                          <a:rPr lang="es-CL" b="0" i="1" smtClean="0">
                            <a:latin typeface="Cambria Math"/>
                          </a:rPr>
                          <m:t>𝑓𝑖𝑐𝑎𝑠</m:t>
                        </m:r>
                        <m:r>
                          <a:rPr lang="es-CL" b="0" i="1" smtClean="0">
                            <a:latin typeface="Cambria Math"/>
                          </a:rPr>
                          <m:t> </m:t>
                        </m:r>
                        <m:r>
                          <a:rPr lang="es-CL" b="0" i="1" smtClean="0">
                            <a:latin typeface="Cambria Math"/>
                          </a:rPr>
                          <m:t>𝑑𝑒</m:t>
                        </m:r>
                        <m:r>
                          <a:rPr lang="es-CL" b="0" i="1" smtClean="0">
                            <a:latin typeface="Cambria Math"/>
                          </a:rPr>
                          <m:t> </m:t>
                        </m:r>
                        <m:r>
                          <a:rPr lang="es-CL" b="0" i="1" smtClean="0">
                            <a:latin typeface="Cambria Math"/>
                          </a:rPr>
                          <m:t>𝑐𝑎𝑑𝑎</m:t>
                        </m:r>
                        <m:r>
                          <a:rPr lang="es-CL" b="0" i="1" smtClean="0">
                            <a:latin typeface="Cambria Math"/>
                          </a:rPr>
                          <m:t> </m:t>
                        </m:r>
                        <m:r>
                          <a:rPr lang="es-CL" b="0" i="1" smtClean="0">
                            <a:latin typeface="Cambria Math"/>
                          </a:rPr>
                          <m:t>𝑠𝑢𝑠𝑡𝑎𝑛𝑐𝑖𝑎</m:t>
                        </m:r>
                        <m:r>
                          <a:rPr lang="es-CL" b="0" i="1" smtClean="0">
                            <a:latin typeface="Cambria Math"/>
                          </a:rPr>
                          <m:t>, </m:t>
                        </m:r>
                      </m:oMath>
                      <m:oMath xmlns:m="http://schemas.openxmlformats.org/officeDocument/2006/math">
                        <m:r>
                          <a:rPr lang="es-CL" b="0" i="1" smtClean="0">
                            <a:latin typeface="Cambria Math"/>
                          </a:rPr>
                          <m:t>𝑅</m:t>
                        </m:r>
                        <m:r>
                          <a:rPr lang="es-CL" b="0" i="1" smtClean="0">
                            <a:latin typeface="Cambria Math"/>
                          </a:rPr>
                          <m:t>: </m:t>
                        </m:r>
                        <m:r>
                          <a:rPr lang="es-CL" b="0" i="1" smtClean="0">
                            <a:latin typeface="Cambria Math"/>
                          </a:rPr>
                          <m:t>𝑐𝑜𝑛𝑠𝑡𝑎𝑛𝑡𝑒</m:t>
                        </m:r>
                        <m:r>
                          <a:rPr lang="es-CL" b="0" i="1" smtClean="0">
                            <a:latin typeface="Cambria Math"/>
                          </a:rPr>
                          <m:t> </m:t>
                        </m:r>
                        <m:r>
                          <a:rPr lang="es-CL" b="0" i="1" smtClean="0">
                            <a:latin typeface="Cambria Math"/>
                          </a:rPr>
                          <m:t>𝑑𝑒𝑙</m:t>
                        </m:r>
                        <m:r>
                          <a:rPr lang="es-CL" b="0" i="1" smtClean="0">
                            <a:latin typeface="Cambria Math"/>
                          </a:rPr>
                          <m:t> </m:t>
                        </m:r>
                        <m:r>
                          <a:rPr lang="es-CL" b="0" i="1" smtClean="0">
                            <a:latin typeface="Cambria Math"/>
                          </a:rPr>
                          <m:t>𝑔𝑎𝑠</m:t>
                        </m:r>
                      </m:oMath>
                    </m:oMathPara>
                  </a14:m>
                  <a:endParaRPr lang="es-CL" b="0" dirty="0"/>
                </a:p>
              </p:txBody>
            </p:sp>
          </mc:Choice>
          <mc:Fallback xmlns="">
            <p:sp>
              <p:nvSpPr>
                <p:cNvPr id="3" name="3 CuadroTexto"/>
                <p:cNvSpPr txBox="1">
                  <a:spLocks noRot="1" noChangeAspect="1" noMove="1" noResize="1" noEditPoints="1" noAdjustHandles="1" noChangeArrowheads="1" noChangeShapeType="1" noTextEdit="1"/>
                </p:cNvSpPr>
                <p:nvPr/>
              </p:nvSpPr>
              <p:spPr>
                <a:xfrm>
                  <a:off x="4969372" y="642361"/>
                  <a:ext cx="5328592" cy="667747"/>
                </a:xfrm>
                <a:prstGeom prst="rect">
                  <a:avLst/>
                </a:prstGeom>
                <a:blipFill rotWithShape="0">
                  <a:blip r:embed="rId3"/>
                  <a:stretch>
                    <a:fillRect b="-4545"/>
                  </a:stretch>
                </a:blipFill>
              </p:spPr>
              <p:txBody>
                <a:bodyPr/>
                <a:lstStyle/>
                <a:p>
                  <a:r>
                    <a:rPr lang="es-CL">
                      <a:noFill/>
                    </a:rPr>
                    <a:t> </a:t>
                  </a:r>
                </a:p>
              </p:txBody>
            </p:sp>
          </mc:Fallback>
        </mc:AlternateContent>
        <p:sp>
          <p:nvSpPr>
            <p:cNvPr id="5" name="CuadroTexto 4"/>
            <p:cNvSpPr txBox="1"/>
            <p:nvPr/>
          </p:nvSpPr>
          <p:spPr>
            <a:xfrm>
              <a:off x="558800" y="241300"/>
              <a:ext cx="7416800" cy="1200329"/>
            </a:xfrm>
            <a:prstGeom prst="rect">
              <a:avLst/>
            </a:prstGeom>
            <a:noFill/>
          </p:spPr>
          <p:txBody>
            <a:bodyPr wrap="square" rtlCol="0">
              <a:spAutoFit/>
            </a:bodyPr>
            <a:lstStyle/>
            <a:p>
              <a:r>
                <a:rPr lang="es-CL" dirty="0"/>
                <a:t>Observación 7:</a:t>
              </a:r>
            </a:p>
            <a:p>
              <a:endParaRPr lang="es-CL" dirty="0"/>
            </a:p>
            <a:p>
              <a:r>
                <a:rPr lang="es-CL" dirty="0"/>
                <a:t>Caso Gas Ideal </a:t>
              </a:r>
              <a:r>
                <a:rPr lang="es-CL" dirty="0">
                  <a:sym typeface="Wingdings" panose="05000000000000000000" pitchFamily="2" charset="2"/>
                </a:rPr>
                <a:t></a:t>
              </a:r>
              <a:endParaRPr lang="es-CL" dirty="0"/>
            </a:p>
            <a:p>
              <a:endParaRPr lang="es-CL" dirty="0"/>
            </a:p>
          </p:txBody>
        </p:sp>
      </p:grpSp>
      <mc:AlternateContent xmlns:mc="http://schemas.openxmlformats.org/markup-compatibility/2006" xmlns:a14="http://schemas.microsoft.com/office/drawing/2010/main">
        <mc:Choice Requires="a14">
          <p:graphicFrame>
            <p:nvGraphicFramePr>
              <p:cNvPr id="9" name="Tabla 8">
                <a:extLst>
                  <a:ext uri="{FF2B5EF4-FFF2-40B4-BE49-F238E27FC236}">
                    <a16:creationId xmlns:a16="http://schemas.microsoft.com/office/drawing/2014/main" id="{2574DB18-F34E-4FB1-AEDC-C08821B131B8}"/>
                  </a:ext>
                </a:extLst>
              </p:cNvPr>
              <p:cNvGraphicFramePr>
                <a:graphicFrameLocks noGrp="1"/>
              </p:cNvGraphicFramePr>
              <p:nvPr>
                <p:extLst>
                  <p:ext uri="{D42A27DB-BD31-4B8C-83A1-F6EECF244321}">
                    <p14:modId xmlns:p14="http://schemas.microsoft.com/office/powerpoint/2010/main" val="1165485360"/>
                  </p:ext>
                </p:extLst>
              </p:nvPr>
            </p:nvGraphicFramePr>
            <p:xfrm>
              <a:off x="1012873" y="1833158"/>
              <a:ext cx="9903655" cy="4219636"/>
            </p:xfrm>
            <a:graphic>
              <a:graphicData uri="http://schemas.openxmlformats.org/drawingml/2006/table">
                <a:tbl>
                  <a:tblPr firstRow="1" bandRow="1">
                    <a:tableStyleId>{93296810-A885-4BE3-A3E7-6D5BEEA58F35}</a:tableStyleId>
                  </a:tblPr>
                  <a:tblGrid>
                    <a:gridCol w="2385646">
                      <a:extLst>
                        <a:ext uri="{9D8B030D-6E8A-4147-A177-3AD203B41FA5}">
                          <a16:colId xmlns:a16="http://schemas.microsoft.com/office/drawing/2014/main" val="2622143981"/>
                        </a:ext>
                      </a:extLst>
                    </a:gridCol>
                    <a:gridCol w="2506003">
                      <a:extLst>
                        <a:ext uri="{9D8B030D-6E8A-4147-A177-3AD203B41FA5}">
                          <a16:colId xmlns:a16="http://schemas.microsoft.com/office/drawing/2014/main" val="1374937119"/>
                        </a:ext>
                      </a:extLst>
                    </a:gridCol>
                    <a:gridCol w="2506003">
                      <a:extLst>
                        <a:ext uri="{9D8B030D-6E8A-4147-A177-3AD203B41FA5}">
                          <a16:colId xmlns:a16="http://schemas.microsoft.com/office/drawing/2014/main" val="118221350"/>
                        </a:ext>
                      </a:extLst>
                    </a:gridCol>
                    <a:gridCol w="2506003">
                      <a:extLst>
                        <a:ext uri="{9D8B030D-6E8A-4147-A177-3AD203B41FA5}">
                          <a16:colId xmlns:a16="http://schemas.microsoft.com/office/drawing/2014/main" val="3716183755"/>
                        </a:ext>
                      </a:extLst>
                    </a:gridCol>
                  </a:tblGrid>
                  <a:tr h="826309">
                    <a:tc>
                      <a:txBody>
                        <a:bodyPr/>
                        <a:lstStyle/>
                        <a:p>
                          <a:r>
                            <a:rPr lang="es-CL" dirty="0"/>
                            <a:t>Valores típicos de n</a:t>
                          </a:r>
                          <a:endParaRPr lang="es-CL" dirty="0">
                            <a:solidFill>
                              <a:sysClr val="windowText" lastClr="000000"/>
                            </a:solidFill>
                          </a:endParaRPr>
                        </a:p>
                      </a:txBody>
                      <a:tcPr/>
                    </a:tc>
                    <a:tc>
                      <a:txBody>
                        <a:bodyPr/>
                        <a:lstStyle/>
                        <a:p>
                          <a:r>
                            <a:rPr lang="es-CL" dirty="0"/>
                            <a:t>Tipo de proceso</a:t>
                          </a:r>
                          <a:endParaRPr lang="es-CL" dirty="0">
                            <a:solidFill>
                              <a:sysClr val="windowText" lastClr="000000"/>
                            </a:solidFill>
                          </a:endParaRPr>
                        </a:p>
                      </a:txBody>
                      <a:tcPr/>
                    </a:tc>
                    <a:tc>
                      <a:txBody>
                        <a:bodyPr/>
                        <a:lstStyle/>
                        <a:p>
                          <a:r>
                            <a:rPr lang="es-CL" dirty="0"/>
                            <a:t>Ecuación de proceso</a:t>
                          </a:r>
                          <a:endParaRPr lang="es-CL" dirty="0">
                            <a:solidFill>
                              <a:sysClr val="windowText" lastClr="000000"/>
                            </a:solidFill>
                          </a:endParaRPr>
                        </a:p>
                      </a:txBody>
                      <a:tcPr/>
                    </a:tc>
                    <a:tc>
                      <a:txBody>
                        <a:bodyPr/>
                        <a:lstStyle/>
                        <a:p>
                          <a:r>
                            <a:rPr lang="es-CL" dirty="0"/>
                            <a:t>Ecuación de proceso entre 2 estados</a:t>
                          </a:r>
                          <a:endParaRPr lang="es-CL" dirty="0">
                            <a:solidFill>
                              <a:sysClr val="windowText" lastClr="000000"/>
                            </a:solidFill>
                          </a:endParaRPr>
                        </a:p>
                      </a:txBody>
                      <a:tcPr/>
                    </a:tc>
                    <a:extLst>
                      <a:ext uri="{0D108BD9-81ED-4DB2-BD59-A6C34878D82A}">
                        <a16:rowId xmlns:a16="http://schemas.microsoft.com/office/drawing/2014/main" val="849020580"/>
                      </a:ext>
                    </a:extLst>
                  </a:tr>
                  <a:tr h="826309">
                    <a:tc>
                      <a:txBody>
                        <a:bodyPr/>
                        <a:lstStyle/>
                        <a:p>
                          <a:r>
                            <a:rPr lang="es-CL" dirty="0">
                              <a:solidFill>
                                <a:sysClr val="windowText" lastClr="000000"/>
                              </a:solidFill>
                            </a:rPr>
                            <a:t>n=0</a:t>
                          </a:r>
                        </a:p>
                        <a:p>
                          <a:endParaRPr lang="es-CL" dirty="0">
                            <a:solidFill>
                              <a:sysClr val="windowText" lastClr="000000"/>
                            </a:solidFill>
                          </a:endParaRPr>
                        </a:p>
                      </a:txBody>
                      <a:tcPr/>
                    </a:tc>
                    <a:tc>
                      <a:txBody>
                        <a:bodyPr/>
                        <a:lstStyle/>
                        <a:p>
                          <a:r>
                            <a:rPr lang="es-CL" dirty="0">
                              <a:solidFill>
                                <a:sysClr val="windowText" lastClr="000000"/>
                              </a:solidFill>
                            </a:rPr>
                            <a:t>Isobárico</a:t>
                          </a:r>
                        </a:p>
                      </a:txBody>
                      <a:tcPr/>
                    </a:tc>
                    <a:tc>
                      <a:txBody>
                        <a:bodyPr/>
                        <a:lstStyle/>
                        <a:p>
                          <a:r>
                            <a:rPr lang="es-CL" dirty="0">
                              <a:solidFill>
                                <a:sysClr val="windowText" lastClr="000000"/>
                              </a:solidFill>
                            </a:rPr>
                            <a:t>P=</a:t>
                          </a:r>
                          <a:r>
                            <a:rPr lang="es-CL" dirty="0" err="1">
                              <a:solidFill>
                                <a:sysClr val="windowText" lastClr="000000"/>
                              </a:solidFill>
                            </a:rPr>
                            <a:t>Cte</a:t>
                          </a:r>
                          <a:endParaRPr lang="es-CL" dirty="0">
                            <a:solidFill>
                              <a:sysClr val="windowText" lastClr="000000"/>
                            </a:solidFill>
                          </a:endParaRPr>
                        </a:p>
                      </a:txBody>
                      <a:tcPr/>
                    </a:tc>
                    <a:tc>
                      <a:txBody>
                        <a:bodyPr/>
                        <a:lstStyle/>
                        <a:p>
                          <a:r>
                            <a:rPr lang="es-CL" dirty="0">
                              <a:solidFill>
                                <a:sysClr val="windowText" lastClr="000000"/>
                              </a:solidFill>
                            </a:rPr>
                            <a:t>P1=P2</a:t>
                          </a:r>
                        </a:p>
                      </a:txBody>
                      <a:tcPr/>
                    </a:tc>
                    <a:extLst>
                      <a:ext uri="{0D108BD9-81ED-4DB2-BD59-A6C34878D82A}">
                        <a16:rowId xmlns:a16="http://schemas.microsoft.com/office/drawing/2014/main" val="1494439509"/>
                      </a:ext>
                    </a:extLst>
                  </a:tr>
                  <a:tr h="826309">
                    <a:tc>
                      <a:txBody>
                        <a:bodyPr/>
                        <a:lstStyle/>
                        <a:p>
                          <a:r>
                            <a:rPr lang="es-CL" dirty="0">
                              <a:solidFill>
                                <a:sysClr val="windowText" lastClr="000000"/>
                              </a:solidFill>
                            </a:rPr>
                            <a:t>n=1</a:t>
                          </a:r>
                        </a:p>
                      </a:txBody>
                      <a:tcPr/>
                    </a:tc>
                    <a:tc>
                      <a:txBody>
                        <a:bodyPr/>
                        <a:lstStyle/>
                        <a:p>
                          <a:r>
                            <a:rPr lang="es-CL" dirty="0">
                              <a:solidFill>
                                <a:sysClr val="windowText" lastClr="000000"/>
                              </a:solidFill>
                            </a:rPr>
                            <a:t>Isotérmico</a:t>
                          </a:r>
                        </a:p>
                        <a:p>
                          <a:pPr marL="0" marR="0" lvl="0" indent="0" algn="l" defTabSz="457200" rtl="0" eaLnBrk="1" fontAlgn="auto" latinLnBrk="0" hangingPunct="1">
                            <a:lnSpc>
                              <a:spcPct val="100000"/>
                            </a:lnSpc>
                            <a:spcBef>
                              <a:spcPts val="0"/>
                            </a:spcBef>
                            <a:spcAft>
                              <a:spcPts val="0"/>
                            </a:spcAft>
                            <a:buClrTx/>
                            <a:buSzTx/>
                            <a:buFontTx/>
                            <a:buNone/>
                            <a:tabLst/>
                            <a:defRPr/>
                          </a:pPr>
                          <a:r>
                            <a:rPr lang="es-CL" dirty="0">
                              <a:solidFill>
                                <a:sysClr val="windowText" lastClr="000000"/>
                              </a:solidFill>
                            </a:rPr>
                            <a:t>*Si es gas ideal</a:t>
                          </a:r>
                        </a:p>
                        <a:p>
                          <a:endParaRPr lang="es-CL" dirty="0">
                            <a:solidFill>
                              <a:sysClr val="windowText" lastClr="000000"/>
                            </a:solidFill>
                          </a:endParaRPr>
                        </a:p>
                      </a:txBody>
                      <a:tcPr/>
                    </a:tc>
                    <a:tc>
                      <a:txBody>
                        <a:bodyPr/>
                        <a:lstStyle/>
                        <a:p>
                          <a:r>
                            <a:rPr lang="es-CL" dirty="0">
                              <a:solidFill>
                                <a:sysClr val="windowText" lastClr="000000"/>
                              </a:solidFill>
                            </a:rPr>
                            <a:t>P*V=</a:t>
                          </a:r>
                          <a:r>
                            <a:rPr lang="es-CL" dirty="0" err="1">
                              <a:solidFill>
                                <a:sysClr val="windowText" lastClr="000000"/>
                              </a:solidFill>
                            </a:rPr>
                            <a:t>Cte</a:t>
                          </a:r>
                          <a:endParaRPr lang="es-CL" dirty="0">
                            <a:solidFill>
                              <a:sysClr val="windowText" lastClr="000000"/>
                            </a:solidFill>
                          </a:endParaRPr>
                        </a:p>
                        <a:p>
                          <a:r>
                            <a:rPr lang="es-CL" dirty="0">
                              <a:solidFill>
                                <a:sysClr val="windowText" lastClr="000000"/>
                              </a:solidFill>
                            </a:rPr>
                            <a:t>T=</a:t>
                          </a:r>
                          <a:r>
                            <a:rPr lang="es-CL" dirty="0" err="1">
                              <a:solidFill>
                                <a:sysClr val="windowText" lastClr="000000"/>
                              </a:solidFill>
                            </a:rPr>
                            <a:t>Cte</a:t>
                          </a:r>
                          <a:endParaRPr lang="es-CL" dirty="0">
                            <a:solidFill>
                              <a:sysClr val="windowText" lastClr="000000"/>
                            </a:solidFill>
                          </a:endParaRPr>
                        </a:p>
                      </a:txBody>
                      <a:tcPr/>
                    </a:tc>
                    <a:tc>
                      <a:txBody>
                        <a:bodyPr/>
                        <a:lstStyle/>
                        <a:p>
                          <a:r>
                            <a:rPr lang="es-CL" dirty="0">
                              <a:solidFill>
                                <a:sysClr val="windowText" lastClr="000000"/>
                              </a:solidFill>
                            </a:rPr>
                            <a:t>P1*V1=P2*V2</a:t>
                          </a:r>
                        </a:p>
                        <a:p>
                          <a:r>
                            <a:rPr lang="es-CL" dirty="0">
                              <a:solidFill>
                                <a:sysClr val="windowText" lastClr="000000"/>
                              </a:solidFill>
                            </a:rPr>
                            <a:t>T1=T2</a:t>
                          </a:r>
                        </a:p>
                      </a:txBody>
                      <a:tcPr/>
                    </a:tc>
                    <a:extLst>
                      <a:ext uri="{0D108BD9-81ED-4DB2-BD59-A6C34878D82A}">
                        <a16:rowId xmlns:a16="http://schemas.microsoft.com/office/drawing/2014/main" val="2561587879"/>
                      </a:ext>
                    </a:extLst>
                  </a:tr>
                  <a:tr h="826309">
                    <a:tc>
                      <a:txBody>
                        <a:bodyPr/>
                        <a:lstStyle/>
                        <a:p>
                          <a:r>
                            <a:rPr lang="es-CL" dirty="0">
                              <a:solidFill>
                                <a:sysClr val="windowText" lastClr="000000"/>
                              </a:solidFill>
                            </a:rPr>
                            <a:t>n= ±</a:t>
                          </a:r>
                          <a:r>
                            <a:rPr lang="es-CL" sz="3600" dirty="0">
                              <a:solidFill>
                                <a:sysClr val="windowText" lastClr="000000"/>
                              </a:solidFill>
                            </a:rPr>
                            <a:t>∞</a:t>
                          </a:r>
                          <a:endParaRPr lang="es-CL" dirty="0">
                            <a:solidFill>
                              <a:sysClr val="windowText" lastClr="000000"/>
                            </a:solidFill>
                          </a:endParaRPr>
                        </a:p>
                      </a:txBody>
                      <a:tcPr/>
                    </a:tc>
                    <a:tc>
                      <a:txBody>
                        <a:bodyPr/>
                        <a:lstStyle/>
                        <a:p>
                          <a:r>
                            <a:rPr lang="es-CL" dirty="0">
                              <a:solidFill>
                                <a:sysClr val="windowText" lastClr="000000"/>
                              </a:solidFill>
                            </a:rPr>
                            <a:t>Isocórico</a:t>
                          </a:r>
                        </a:p>
                      </a:txBody>
                      <a:tcPr/>
                    </a:tc>
                    <a:tc>
                      <a:txBody>
                        <a:bodyPr/>
                        <a:lstStyle/>
                        <a:p>
                          <a:r>
                            <a:rPr lang="es-CL" dirty="0">
                              <a:solidFill>
                                <a:sysClr val="windowText" lastClr="000000"/>
                              </a:solidFill>
                            </a:rPr>
                            <a:t>V=C</a:t>
                          </a:r>
                        </a:p>
                      </a:txBody>
                      <a:tcPr/>
                    </a:tc>
                    <a:tc>
                      <a:txBody>
                        <a:bodyPr/>
                        <a:lstStyle/>
                        <a:p>
                          <a:r>
                            <a:rPr lang="es-CL" dirty="0">
                              <a:solidFill>
                                <a:sysClr val="windowText" lastClr="000000"/>
                              </a:solidFill>
                            </a:rPr>
                            <a:t>V1=V2</a:t>
                          </a:r>
                        </a:p>
                      </a:txBody>
                      <a:tcPr/>
                    </a:tc>
                    <a:extLst>
                      <a:ext uri="{0D108BD9-81ED-4DB2-BD59-A6C34878D82A}">
                        <a16:rowId xmlns:a16="http://schemas.microsoft.com/office/drawing/2014/main" val="102498098"/>
                      </a:ext>
                    </a:extLst>
                  </a:tr>
                  <a:tr h="826309">
                    <a:tc>
                      <a:txBody>
                        <a:bodyPr/>
                        <a:lstStyle/>
                        <a:p>
                          <a:r>
                            <a:rPr lang="es-CL" dirty="0">
                              <a:solidFill>
                                <a:sysClr val="windowText" lastClr="000000"/>
                              </a:solidFill>
                            </a:rPr>
                            <a:t>n=k=</a:t>
                          </a:r>
                          <a14:m>
                            <m:oMath xmlns:m="http://schemas.openxmlformats.org/officeDocument/2006/math">
                              <m:sSub>
                                <m:sSubPr>
                                  <m:ctrlPr>
                                    <a:rPr lang="es-CL" sz="3200" i="1" smtClean="0">
                                      <a:solidFill>
                                        <a:sysClr val="windowText" lastClr="000000"/>
                                      </a:solidFill>
                                      <a:latin typeface="Cambria Math" panose="02040503050406030204" pitchFamily="18" charset="0"/>
                                    </a:rPr>
                                  </m:ctrlPr>
                                </m:sSubPr>
                                <m:e>
                                  <m:r>
                                    <a:rPr lang="es-CL" sz="3200" i="1">
                                      <a:solidFill>
                                        <a:sysClr val="windowText" lastClr="000000"/>
                                      </a:solidFill>
                                      <a:latin typeface="Cambria Math" panose="02040503050406030204" pitchFamily="18" charset="0"/>
                                    </a:rPr>
                                    <m:t>𝑐</m:t>
                                  </m:r>
                                </m:e>
                                <m:sub>
                                  <m:r>
                                    <a:rPr lang="es-CL" sz="3200" i="1">
                                      <a:solidFill>
                                        <a:sysClr val="windowText" lastClr="000000"/>
                                      </a:solidFill>
                                      <a:latin typeface="Cambria Math" panose="02040503050406030204" pitchFamily="18" charset="0"/>
                                    </a:rPr>
                                    <m:t>𝑃</m:t>
                                  </m:r>
                                  <m:r>
                                    <a:rPr lang="es-CL" sz="3200" b="0" i="1" smtClean="0">
                                      <a:solidFill>
                                        <a:sysClr val="windowText" lastClr="000000"/>
                                      </a:solidFill>
                                      <a:latin typeface="Cambria Math" panose="02040503050406030204" pitchFamily="18" charset="0"/>
                                    </a:rPr>
                                    <m:t>/</m:t>
                                  </m:r>
                                </m:sub>
                              </m:sSub>
                              <m:sSub>
                                <m:sSubPr>
                                  <m:ctrlPr>
                                    <a:rPr lang="es-CL" sz="3200" i="1" smtClean="0">
                                      <a:solidFill>
                                        <a:sysClr val="windowText" lastClr="000000"/>
                                      </a:solidFill>
                                      <a:latin typeface="Cambria Math" panose="02040503050406030204" pitchFamily="18" charset="0"/>
                                    </a:rPr>
                                  </m:ctrlPr>
                                </m:sSubPr>
                                <m:e>
                                  <m:r>
                                    <a:rPr lang="es-CL" sz="3200" i="1">
                                      <a:solidFill>
                                        <a:sysClr val="windowText" lastClr="000000"/>
                                      </a:solidFill>
                                      <a:latin typeface="Cambria Math" panose="02040503050406030204" pitchFamily="18" charset="0"/>
                                    </a:rPr>
                                    <m:t>𝑐</m:t>
                                  </m:r>
                                </m:e>
                                <m:sub>
                                  <m:r>
                                    <a:rPr lang="es-CL" sz="3200" i="1">
                                      <a:solidFill>
                                        <a:sysClr val="windowText" lastClr="000000"/>
                                      </a:solidFill>
                                      <a:latin typeface="Cambria Math" panose="02040503050406030204" pitchFamily="18" charset="0"/>
                                    </a:rPr>
                                    <m:t>𝑣</m:t>
                                  </m:r>
                                </m:sub>
                              </m:sSub>
                            </m:oMath>
                          </a14:m>
                          <a:endParaRPr lang="es-CL" dirty="0">
                            <a:solidFill>
                              <a:sysClr val="windowText" lastClr="000000"/>
                            </a:solidFill>
                          </a:endParaRPr>
                        </a:p>
                      </a:txBody>
                      <a:tcPr/>
                    </a:tc>
                    <a:tc>
                      <a:txBody>
                        <a:bodyPr/>
                        <a:lstStyle/>
                        <a:p>
                          <a:r>
                            <a:rPr lang="es-CL" dirty="0">
                              <a:solidFill>
                                <a:sysClr val="windowText" lastClr="000000"/>
                              </a:solidFill>
                            </a:rPr>
                            <a:t>Adiabático (Q=0)</a:t>
                          </a:r>
                        </a:p>
                      </a:txBody>
                      <a:tcPr/>
                    </a:tc>
                    <a:tc>
                      <a:txBody>
                        <a:bodyPr/>
                        <a:lstStyle/>
                        <a:p>
                          <a:r>
                            <a:rPr lang="es-CL" dirty="0">
                              <a:solidFill>
                                <a:sysClr val="windowText" lastClr="000000"/>
                              </a:solidFill>
                            </a:rPr>
                            <a:t>P</a:t>
                          </a:r>
                          <a:r>
                            <a:rPr lang="es-CL" sz="2400" dirty="0">
                              <a:solidFill>
                                <a:sysClr val="windowText" lastClr="000000"/>
                              </a:solidFill>
                            </a:rPr>
                            <a:t>*</a:t>
                          </a:r>
                          <a14:m>
                            <m:oMath xmlns:m="http://schemas.openxmlformats.org/officeDocument/2006/math">
                              <m:sSup>
                                <m:sSupPr>
                                  <m:ctrlPr>
                                    <a:rPr lang="es-CL" sz="2400" i="1" smtClean="0">
                                      <a:solidFill>
                                        <a:sysClr val="windowText" lastClr="000000"/>
                                      </a:solidFill>
                                      <a:latin typeface="Cambria Math" panose="02040503050406030204" pitchFamily="18" charset="0"/>
                                    </a:rPr>
                                  </m:ctrlPr>
                                </m:sSupPr>
                                <m:e>
                                  <m:r>
                                    <a:rPr lang="es-CL" sz="2400" i="1">
                                      <a:solidFill>
                                        <a:sysClr val="windowText" lastClr="000000"/>
                                      </a:solidFill>
                                      <a:latin typeface="Cambria Math" panose="02040503050406030204" pitchFamily="18" charset="0"/>
                                    </a:rPr>
                                    <m:t>𝑣</m:t>
                                  </m:r>
                                </m:e>
                                <m:sup>
                                  <m:r>
                                    <a:rPr lang="es-CL" sz="2400" i="1">
                                      <a:solidFill>
                                        <a:sysClr val="windowText" lastClr="000000"/>
                                      </a:solidFill>
                                      <a:latin typeface="Cambria Math" panose="02040503050406030204" pitchFamily="18" charset="0"/>
                                    </a:rPr>
                                    <m:t>𝑘</m:t>
                                  </m:r>
                                </m:sup>
                              </m:sSup>
                              <m:r>
                                <a:rPr lang="es-CL" sz="2400" b="0" i="1" smtClean="0">
                                  <a:solidFill>
                                    <a:sysClr val="windowText" lastClr="000000"/>
                                  </a:solidFill>
                                  <a:latin typeface="Cambria Math" panose="02040503050406030204" pitchFamily="18" charset="0"/>
                                </a:rPr>
                                <m:t>=</m:t>
                              </m:r>
                              <m:r>
                                <a:rPr lang="es-CL" sz="2400" b="0" i="1" smtClean="0">
                                  <a:solidFill>
                                    <a:sysClr val="windowText" lastClr="000000"/>
                                  </a:solidFill>
                                  <a:latin typeface="Cambria Math" panose="02040503050406030204" pitchFamily="18" charset="0"/>
                                </a:rPr>
                                <m:t>𝐶𝑡𝑒</m:t>
                              </m:r>
                            </m:oMath>
                          </a14:m>
                          <a:endParaRPr lang="es-CL"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s-CL" sz="2400" i="1" dirty="0" smtClean="0">
                                        <a:solidFill>
                                          <a:sysClr val="windowText" lastClr="000000"/>
                                        </a:solidFill>
                                        <a:latin typeface="Cambria Math" panose="02040503050406030204" pitchFamily="18" charset="0"/>
                                      </a:rPr>
                                    </m:ctrlPr>
                                  </m:sSubPr>
                                  <m:e>
                                    <m:r>
                                      <a:rPr lang="es-CL" sz="2400" i="1" dirty="0">
                                        <a:solidFill>
                                          <a:sysClr val="windowText" lastClr="000000"/>
                                        </a:solidFill>
                                        <a:latin typeface="Cambria Math" panose="02040503050406030204" pitchFamily="18" charset="0"/>
                                      </a:rPr>
                                      <m:t>𝑃</m:t>
                                    </m:r>
                                  </m:e>
                                  <m:sub>
                                    <m:r>
                                      <a:rPr lang="es-CL" sz="2400" i="0" dirty="0">
                                        <a:solidFill>
                                          <a:sysClr val="windowText" lastClr="000000"/>
                                        </a:solidFill>
                                        <a:latin typeface="Cambria Math" panose="02040503050406030204" pitchFamily="18" charset="0"/>
                                      </a:rPr>
                                      <m:t>1</m:t>
                                    </m:r>
                                  </m:sub>
                                </m:sSub>
                                <m:r>
                                  <a:rPr lang="es-CL" sz="2400" i="0" dirty="0">
                                    <a:solidFill>
                                      <a:sysClr val="windowText" lastClr="000000"/>
                                    </a:solidFill>
                                    <a:latin typeface="Cambria Math" panose="02040503050406030204" pitchFamily="18" charset="0"/>
                                  </a:rPr>
                                  <m:t>∗</m:t>
                                </m:r>
                                <m:sSubSup>
                                  <m:sSubSupPr>
                                    <m:ctrlPr>
                                      <a:rPr lang="es-CL" sz="2400" i="1" dirty="0">
                                        <a:solidFill>
                                          <a:sysClr val="windowText" lastClr="000000"/>
                                        </a:solidFill>
                                        <a:latin typeface="Cambria Math" panose="02040503050406030204" pitchFamily="18" charset="0"/>
                                      </a:rPr>
                                    </m:ctrlPr>
                                  </m:sSubSupPr>
                                  <m:e>
                                    <m:r>
                                      <a:rPr lang="es-CL" sz="2400" i="1" dirty="0">
                                        <a:solidFill>
                                          <a:sysClr val="windowText" lastClr="000000"/>
                                        </a:solidFill>
                                        <a:latin typeface="Cambria Math" panose="02040503050406030204" pitchFamily="18" charset="0"/>
                                      </a:rPr>
                                      <m:t>𝑣</m:t>
                                    </m:r>
                                  </m:e>
                                  <m:sub>
                                    <m:r>
                                      <a:rPr lang="es-CL" sz="2400" i="0" dirty="0">
                                        <a:solidFill>
                                          <a:sysClr val="windowText" lastClr="000000"/>
                                        </a:solidFill>
                                        <a:latin typeface="Cambria Math" panose="02040503050406030204" pitchFamily="18" charset="0"/>
                                      </a:rPr>
                                      <m:t>1</m:t>
                                    </m:r>
                                  </m:sub>
                                  <m:sup>
                                    <m:r>
                                      <a:rPr lang="es-CL" sz="2400" i="1" dirty="0">
                                        <a:solidFill>
                                          <a:sysClr val="windowText" lastClr="000000"/>
                                        </a:solidFill>
                                        <a:latin typeface="Cambria Math" panose="02040503050406030204" pitchFamily="18" charset="0"/>
                                      </a:rPr>
                                      <m:t>𝑘</m:t>
                                    </m:r>
                                  </m:sup>
                                </m:sSubSup>
                                <m:r>
                                  <a:rPr lang="es-CL" sz="2400" i="0" dirty="0">
                                    <a:solidFill>
                                      <a:sysClr val="windowText" lastClr="000000"/>
                                    </a:solidFill>
                                    <a:latin typeface="Cambria Math" panose="02040503050406030204" pitchFamily="18" charset="0"/>
                                  </a:rPr>
                                  <m:t>=</m:t>
                                </m:r>
                                <m:sSub>
                                  <m:sSubPr>
                                    <m:ctrlPr>
                                      <a:rPr lang="es-CL" sz="2400" i="1" dirty="0">
                                        <a:solidFill>
                                          <a:sysClr val="windowText" lastClr="000000"/>
                                        </a:solidFill>
                                        <a:latin typeface="Cambria Math" panose="02040503050406030204" pitchFamily="18" charset="0"/>
                                      </a:rPr>
                                    </m:ctrlPr>
                                  </m:sSubPr>
                                  <m:e>
                                    <m:r>
                                      <a:rPr lang="es-CL" sz="2400" i="1" dirty="0">
                                        <a:solidFill>
                                          <a:sysClr val="windowText" lastClr="000000"/>
                                        </a:solidFill>
                                        <a:latin typeface="Cambria Math" panose="02040503050406030204" pitchFamily="18" charset="0"/>
                                      </a:rPr>
                                      <m:t>𝑃</m:t>
                                    </m:r>
                                  </m:e>
                                  <m:sub>
                                    <m:r>
                                      <a:rPr lang="es-CL" sz="2400" i="0" dirty="0">
                                        <a:solidFill>
                                          <a:sysClr val="windowText" lastClr="000000"/>
                                        </a:solidFill>
                                        <a:latin typeface="Cambria Math" panose="02040503050406030204" pitchFamily="18" charset="0"/>
                                      </a:rPr>
                                      <m:t>2</m:t>
                                    </m:r>
                                  </m:sub>
                                </m:sSub>
                                <m:r>
                                  <a:rPr lang="es-CL" sz="2400" i="0" dirty="0">
                                    <a:solidFill>
                                      <a:sysClr val="windowText" lastClr="000000"/>
                                    </a:solidFill>
                                    <a:latin typeface="Cambria Math" panose="02040503050406030204" pitchFamily="18" charset="0"/>
                                  </a:rPr>
                                  <m:t>∗</m:t>
                                </m:r>
                                <m:sSubSup>
                                  <m:sSubSupPr>
                                    <m:ctrlPr>
                                      <a:rPr lang="es-CL" sz="2400" i="1" dirty="0">
                                        <a:solidFill>
                                          <a:sysClr val="windowText" lastClr="000000"/>
                                        </a:solidFill>
                                        <a:latin typeface="Cambria Math" panose="02040503050406030204" pitchFamily="18" charset="0"/>
                                      </a:rPr>
                                    </m:ctrlPr>
                                  </m:sSubSupPr>
                                  <m:e>
                                    <m:r>
                                      <a:rPr lang="es-CL" sz="2400" i="1" dirty="0">
                                        <a:solidFill>
                                          <a:sysClr val="windowText" lastClr="000000"/>
                                        </a:solidFill>
                                        <a:latin typeface="Cambria Math" panose="02040503050406030204" pitchFamily="18" charset="0"/>
                                      </a:rPr>
                                      <m:t>𝑣</m:t>
                                    </m:r>
                                  </m:e>
                                  <m:sub>
                                    <m:r>
                                      <a:rPr lang="es-CL" sz="2400" i="0" dirty="0">
                                        <a:solidFill>
                                          <a:sysClr val="windowText" lastClr="000000"/>
                                        </a:solidFill>
                                        <a:latin typeface="Cambria Math" panose="02040503050406030204" pitchFamily="18" charset="0"/>
                                      </a:rPr>
                                      <m:t>2</m:t>
                                    </m:r>
                                  </m:sub>
                                  <m:sup>
                                    <m:r>
                                      <a:rPr lang="es-CL" sz="2400" i="1" dirty="0">
                                        <a:solidFill>
                                          <a:sysClr val="windowText" lastClr="000000"/>
                                        </a:solidFill>
                                        <a:latin typeface="Cambria Math" panose="02040503050406030204" pitchFamily="18" charset="0"/>
                                      </a:rPr>
                                      <m:t>𝑘</m:t>
                                    </m:r>
                                  </m:sup>
                                </m:sSubSup>
                              </m:oMath>
                            </m:oMathPara>
                          </a14:m>
                          <a:endParaRPr lang="es-CL" dirty="0">
                            <a:solidFill>
                              <a:sysClr val="windowText" lastClr="000000"/>
                            </a:solidFill>
                          </a:endParaRPr>
                        </a:p>
                      </a:txBody>
                      <a:tcPr/>
                    </a:tc>
                    <a:extLst>
                      <a:ext uri="{0D108BD9-81ED-4DB2-BD59-A6C34878D82A}">
                        <a16:rowId xmlns:a16="http://schemas.microsoft.com/office/drawing/2014/main" val="51489583"/>
                      </a:ext>
                    </a:extLst>
                  </a:tr>
                </a:tbl>
              </a:graphicData>
            </a:graphic>
          </p:graphicFrame>
        </mc:Choice>
        <mc:Fallback xmlns="">
          <p:graphicFrame>
            <p:nvGraphicFramePr>
              <p:cNvPr id="9" name="Tabla 8">
                <a:extLst>
                  <a:ext uri="{FF2B5EF4-FFF2-40B4-BE49-F238E27FC236}">
                    <a16:creationId xmlns:a16="http://schemas.microsoft.com/office/drawing/2014/main" id="{2574DB18-F34E-4FB1-AEDC-C08821B131B8}"/>
                  </a:ext>
                </a:extLst>
              </p:cNvPr>
              <p:cNvGraphicFramePr>
                <a:graphicFrameLocks noGrp="1"/>
              </p:cNvGraphicFramePr>
              <p:nvPr>
                <p:extLst>
                  <p:ext uri="{D42A27DB-BD31-4B8C-83A1-F6EECF244321}">
                    <p14:modId xmlns:p14="http://schemas.microsoft.com/office/powerpoint/2010/main" val="1165485360"/>
                  </p:ext>
                </p:extLst>
              </p:nvPr>
            </p:nvGraphicFramePr>
            <p:xfrm>
              <a:off x="1012873" y="1833158"/>
              <a:ext cx="9903655" cy="4219636"/>
            </p:xfrm>
            <a:graphic>
              <a:graphicData uri="http://schemas.openxmlformats.org/drawingml/2006/table">
                <a:tbl>
                  <a:tblPr firstRow="1" bandRow="1">
                    <a:tableStyleId>{93296810-A885-4BE3-A3E7-6D5BEEA58F35}</a:tableStyleId>
                  </a:tblPr>
                  <a:tblGrid>
                    <a:gridCol w="2385646">
                      <a:extLst>
                        <a:ext uri="{9D8B030D-6E8A-4147-A177-3AD203B41FA5}">
                          <a16:colId xmlns:a16="http://schemas.microsoft.com/office/drawing/2014/main" val="2622143981"/>
                        </a:ext>
                      </a:extLst>
                    </a:gridCol>
                    <a:gridCol w="2506003">
                      <a:extLst>
                        <a:ext uri="{9D8B030D-6E8A-4147-A177-3AD203B41FA5}">
                          <a16:colId xmlns:a16="http://schemas.microsoft.com/office/drawing/2014/main" val="1374937119"/>
                        </a:ext>
                      </a:extLst>
                    </a:gridCol>
                    <a:gridCol w="2506003">
                      <a:extLst>
                        <a:ext uri="{9D8B030D-6E8A-4147-A177-3AD203B41FA5}">
                          <a16:colId xmlns:a16="http://schemas.microsoft.com/office/drawing/2014/main" val="118221350"/>
                        </a:ext>
                      </a:extLst>
                    </a:gridCol>
                    <a:gridCol w="2506003">
                      <a:extLst>
                        <a:ext uri="{9D8B030D-6E8A-4147-A177-3AD203B41FA5}">
                          <a16:colId xmlns:a16="http://schemas.microsoft.com/office/drawing/2014/main" val="3716183755"/>
                        </a:ext>
                      </a:extLst>
                    </a:gridCol>
                  </a:tblGrid>
                  <a:tr h="826309">
                    <a:tc>
                      <a:txBody>
                        <a:bodyPr/>
                        <a:lstStyle/>
                        <a:p>
                          <a:r>
                            <a:rPr lang="es-CL" dirty="0"/>
                            <a:t>Valores típicos de n</a:t>
                          </a:r>
                          <a:endParaRPr lang="es-CL" dirty="0">
                            <a:solidFill>
                              <a:sysClr val="windowText" lastClr="000000"/>
                            </a:solidFill>
                          </a:endParaRPr>
                        </a:p>
                      </a:txBody>
                      <a:tcPr/>
                    </a:tc>
                    <a:tc>
                      <a:txBody>
                        <a:bodyPr/>
                        <a:lstStyle/>
                        <a:p>
                          <a:r>
                            <a:rPr lang="es-CL" dirty="0"/>
                            <a:t>Tipo de proceso</a:t>
                          </a:r>
                          <a:endParaRPr lang="es-CL" dirty="0">
                            <a:solidFill>
                              <a:sysClr val="windowText" lastClr="000000"/>
                            </a:solidFill>
                          </a:endParaRPr>
                        </a:p>
                      </a:txBody>
                      <a:tcPr/>
                    </a:tc>
                    <a:tc>
                      <a:txBody>
                        <a:bodyPr/>
                        <a:lstStyle/>
                        <a:p>
                          <a:r>
                            <a:rPr lang="es-CL" dirty="0"/>
                            <a:t>Ecuación de proceso</a:t>
                          </a:r>
                          <a:endParaRPr lang="es-CL" dirty="0">
                            <a:solidFill>
                              <a:sysClr val="windowText" lastClr="000000"/>
                            </a:solidFill>
                          </a:endParaRPr>
                        </a:p>
                      </a:txBody>
                      <a:tcPr/>
                    </a:tc>
                    <a:tc>
                      <a:txBody>
                        <a:bodyPr/>
                        <a:lstStyle/>
                        <a:p>
                          <a:r>
                            <a:rPr lang="es-CL" dirty="0"/>
                            <a:t>Ecuación de proceso entre 2 estados</a:t>
                          </a:r>
                          <a:endParaRPr lang="es-CL" dirty="0">
                            <a:solidFill>
                              <a:sysClr val="windowText" lastClr="000000"/>
                            </a:solidFill>
                          </a:endParaRPr>
                        </a:p>
                      </a:txBody>
                      <a:tcPr/>
                    </a:tc>
                    <a:extLst>
                      <a:ext uri="{0D108BD9-81ED-4DB2-BD59-A6C34878D82A}">
                        <a16:rowId xmlns:a16="http://schemas.microsoft.com/office/drawing/2014/main" val="849020580"/>
                      </a:ext>
                    </a:extLst>
                  </a:tr>
                  <a:tr h="826309">
                    <a:tc>
                      <a:txBody>
                        <a:bodyPr/>
                        <a:lstStyle/>
                        <a:p>
                          <a:r>
                            <a:rPr lang="es-CL" dirty="0">
                              <a:solidFill>
                                <a:sysClr val="windowText" lastClr="000000"/>
                              </a:solidFill>
                            </a:rPr>
                            <a:t>n=0</a:t>
                          </a:r>
                        </a:p>
                        <a:p>
                          <a:endParaRPr lang="es-CL" dirty="0">
                            <a:solidFill>
                              <a:sysClr val="windowText" lastClr="000000"/>
                            </a:solidFill>
                          </a:endParaRPr>
                        </a:p>
                      </a:txBody>
                      <a:tcPr/>
                    </a:tc>
                    <a:tc>
                      <a:txBody>
                        <a:bodyPr/>
                        <a:lstStyle/>
                        <a:p>
                          <a:r>
                            <a:rPr lang="es-CL" dirty="0">
                              <a:solidFill>
                                <a:sysClr val="windowText" lastClr="000000"/>
                              </a:solidFill>
                            </a:rPr>
                            <a:t>Isobárico</a:t>
                          </a:r>
                        </a:p>
                      </a:txBody>
                      <a:tcPr/>
                    </a:tc>
                    <a:tc>
                      <a:txBody>
                        <a:bodyPr/>
                        <a:lstStyle/>
                        <a:p>
                          <a:r>
                            <a:rPr lang="es-CL" dirty="0">
                              <a:solidFill>
                                <a:sysClr val="windowText" lastClr="000000"/>
                              </a:solidFill>
                            </a:rPr>
                            <a:t>P=</a:t>
                          </a:r>
                          <a:r>
                            <a:rPr lang="es-CL" dirty="0" err="1">
                              <a:solidFill>
                                <a:sysClr val="windowText" lastClr="000000"/>
                              </a:solidFill>
                            </a:rPr>
                            <a:t>Cte</a:t>
                          </a:r>
                          <a:endParaRPr lang="es-CL" dirty="0">
                            <a:solidFill>
                              <a:sysClr val="windowText" lastClr="000000"/>
                            </a:solidFill>
                          </a:endParaRPr>
                        </a:p>
                      </a:txBody>
                      <a:tcPr/>
                    </a:tc>
                    <a:tc>
                      <a:txBody>
                        <a:bodyPr/>
                        <a:lstStyle/>
                        <a:p>
                          <a:r>
                            <a:rPr lang="es-CL" dirty="0">
                              <a:solidFill>
                                <a:sysClr val="windowText" lastClr="000000"/>
                              </a:solidFill>
                            </a:rPr>
                            <a:t>P1=P2</a:t>
                          </a:r>
                        </a:p>
                      </a:txBody>
                      <a:tcPr/>
                    </a:tc>
                    <a:extLst>
                      <a:ext uri="{0D108BD9-81ED-4DB2-BD59-A6C34878D82A}">
                        <a16:rowId xmlns:a16="http://schemas.microsoft.com/office/drawing/2014/main" val="1494439509"/>
                      </a:ext>
                    </a:extLst>
                  </a:tr>
                  <a:tr h="914400">
                    <a:tc>
                      <a:txBody>
                        <a:bodyPr/>
                        <a:lstStyle/>
                        <a:p>
                          <a:r>
                            <a:rPr lang="es-CL" dirty="0">
                              <a:solidFill>
                                <a:sysClr val="windowText" lastClr="000000"/>
                              </a:solidFill>
                            </a:rPr>
                            <a:t>n=1</a:t>
                          </a:r>
                        </a:p>
                      </a:txBody>
                      <a:tcPr/>
                    </a:tc>
                    <a:tc>
                      <a:txBody>
                        <a:bodyPr/>
                        <a:lstStyle/>
                        <a:p>
                          <a:r>
                            <a:rPr lang="es-CL" dirty="0">
                              <a:solidFill>
                                <a:sysClr val="windowText" lastClr="000000"/>
                              </a:solidFill>
                            </a:rPr>
                            <a:t>Isotérmico</a:t>
                          </a:r>
                        </a:p>
                        <a:p>
                          <a:pPr marL="0" marR="0" lvl="0" indent="0" algn="l" defTabSz="457200" rtl="0" eaLnBrk="1" fontAlgn="auto" latinLnBrk="0" hangingPunct="1">
                            <a:lnSpc>
                              <a:spcPct val="100000"/>
                            </a:lnSpc>
                            <a:spcBef>
                              <a:spcPts val="0"/>
                            </a:spcBef>
                            <a:spcAft>
                              <a:spcPts val="0"/>
                            </a:spcAft>
                            <a:buClrTx/>
                            <a:buSzTx/>
                            <a:buFontTx/>
                            <a:buNone/>
                            <a:tabLst/>
                            <a:defRPr/>
                          </a:pPr>
                          <a:r>
                            <a:rPr lang="es-CL" dirty="0">
                              <a:solidFill>
                                <a:sysClr val="windowText" lastClr="000000"/>
                              </a:solidFill>
                            </a:rPr>
                            <a:t>*Si es gas ideal</a:t>
                          </a:r>
                        </a:p>
                        <a:p>
                          <a:endParaRPr lang="es-CL" dirty="0">
                            <a:solidFill>
                              <a:sysClr val="windowText" lastClr="000000"/>
                            </a:solidFill>
                          </a:endParaRPr>
                        </a:p>
                      </a:txBody>
                      <a:tcPr/>
                    </a:tc>
                    <a:tc>
                      <a:txBody>
                        <a:bodyPr/>
                        <a:lstStyle/>
                        <a:p>
                          <a:r>
                            <a:rPr lang="es-CL" dirty="0">
                              <a:solidFill>
                                <a:sysClr val="windowText" lastClr="000000"/>
                              </a:solidFill>
                            </a:rPr>
                            <a:t>P*V=</a:t>
                          </a:r>
                          <a:r>
                            <a:rPr lang="es-CL" dirty="0" err="1">
                              <a:solidFill>
                                <a:sysClr val="windowText" lastClr="000000"/>
                              </a:solidFill>
                            </a:rPr>
                            <a:t>Cte</a:t>
                          </a:r>
                          <a:endParaRPr lang="es-CL" dirty="0">
                            <a:solidFill>
                              <a:sysClr val="windowText" lastClr="000000"/>
                            </a:solidFill>
                          </a:endParaRPr>
                        </a:p>
                        <a:p>
                          <a:r>
                            <a:rPr lang="es-CL" dirty="0">
                              <a:solidFill>
                                <a:sysClr val="windowText" lastClr="000000"/>
                              </a:solidFill>
                            </a:rPr>
                            <a:t>T=</a:t>
                          </a:r>
                          <a:r>
                            <a:rPr lang="es-CL" dirty="0" err="1">
                              <a:solidFill>
                                <a:sysClr val="windowText" lastClr="000000"/>
                              </a:solidFill>
                            </a:rPr>
                            <a:t>Cte</a:t>
                          </a:r>
                          <a:endParaRPr lang="es-CL" dirty="0">
                            <a:solidFill>
                              <a:sysClr val="windowText" lastClr="000000"/>
                            </a:solidFill>
                          </a:endParaRPr>
                        </a:p>
                      </a:txBody>
                      <a:tcPr/>
                    </a:tc>
                    <a:tc>
                      <a:txBody>
                        <a:bodyPr/>
                        <a:lstStyle/>
                        <a:p>
                          <a:r>
                            <a:rPr lang="es-CL" dirty="0">
                              <a:solidFill>
                                <a:sysClr val="windowText" lastClr="000000"/>
                              </a:solidFill>
                            </a:rPr>
                            <a:t>P1*V1=P2*V2</a:t>
                          </a:r>
                        </a:p>
                        <a:p>
                          <a:r>
                            <a:rPr lang="es-CL" dirty="0">
                              <a:solidFill>
                                <a:sysClr val="windowText" lastClr="000000"/>
                              </a:solidFill>
                            </a:rPr>
                            <a:t>T1=T2</a:t>
                          </a:r>
                        </a:p>
                      </a:txBody>
                      <a:tcPr/>
                    </a:tc>
                    <a:extLst>
                      <a:ext uri="{0D108BD9-81ED-4DB2-BD59-A6C34878D82A}">
                        <a16:rowId xmlns:a16="http://schemas.microsoft.com/office/drawing/2014/main" val="2561587879"/>
                      </a:ext>
                    </a:extLst>
                  </a:tr>
                  <a:tr h="826309">
                    <a:tc>
                      <a:txBody>
                        <a:bodyPr/>
                        <a:lstStyle/>
                        <a:p>
                          <a:r>
                            <a:rPr lang="es-CL" dirty="0">
                              <a:solidFill>
                                <a:sysClr val="windowText" lastClr="000000"/>
                              </a:solidFill>
                            </a:rPr>
                            <a:t>n= ±</a:t>
                          </a:r>
                          <a:r>
                            <a:rPr lang="es-CL" sz="3600" dirty="0">
                              <a:solidFill>
                                <a:sysClr val="windowText" lastClr="000000"/>
                              </a:solidFill>
                            </a:rPr>
                            <a:t>∞</a:t>
                          </a:r>
                          <a:endParaRPr lang="es-CL" dirty="0">
                            <a:solidFill>
                              <a:sysClr val="windowText" lastClr="000000"/>
                            </a:solidFill>
                          </a:endParaRPr>
                        </a:p>
                      </a:txBody>
                      <a:tcPr/>
                    </a:tc>
                    <a:tc>
                      <a:txBody>
                        <a:bodyPr/>
                        <a:lstStyle/>
                        <a:p>
                          <a:r>
                            <a:rPr lang="es-CL" dirty="0">
                              <a:solidFill>
                                <a:sysClr val="windowText" lastClr="000000"/>
                              </a:solidFill>
                            </a:rPr>
                            <a:t>Isocórico</a:t>
                          </a:r>
                        </a:p>
                      </a:txBody>
                      <a:tcPr/>
                    </a:tc>
                    <a:tc>
                      <a:txBody>
                        <a:bodyPr/>
                        <a:lstStyle/>
                        <a:p>
                          <a:r>
                            <a:rPr lang="es-CL" dirty="0">
                              <a:solidFill>
                                <a:sysClr val="windowText" lastClr="000000"/>
                              </a:solidFill>
                            </a:rPr>
                            <a:t>V=C</a:t>
                          </a:r>
                        </a:p>
                      </a:txBody>
                      <a:tcPr/>
                    </a:tc>
                    <a:tc>
                      <a:txBody>
                        <a:bodyPr/>
                        <a:lstStyle/>
                        <a:p>
                          <a:r>
                            <a:rPr lang="es-CL" dirty="0">
                              <a:solidFill>
                                <a:sysClr val="windowText" lastClr="000000"/>
                              </a:solidFill>
                            </a:rPr>
                            <a:t>V1=V2</a:t>
                          </a:r>
                        </a:p>
                      </a:txBody>
                      <a:tcPr/>
                    </a:tc>
                    <a:extLst>
                      <a:ext uri="{0D108BD9-81ED-4DB2-BD59-A6C34878D82A}">
                        <a16:rowId xmlns:a16="http://schemas.microsoft.com/office/drawing/2014/main" val="102498098"/>
                      </a:ext>
                    </a:extLst>
                  </a:tr>
                  <a:tr h="826309">
                    <a:tc>
                      <a:txBody>
                        <a:bodyPr/>
                        <a:lstStyle/>
                        <a:p>
                          <a:endParaRPr lang="es-CL"/>
                        </a:p>
                      </a:txBody>
                      <a:tcPr>
                        <a:blipFill>
                          <a:blip r:embed="rId4"/>
                          <a:stretch>
                            <a:fillRect l="-256" t="-413971" r="-316624" b="-1471"/>
                          </a:stretch>
                        </a:blipFill>
                      </a:tcPr>
                    </a:tc>
                    <a:tc>
                      <a:txBody>
                        <a:bodyPr/>
                        <a:lstStyle/>
                        <a:p>
                          <a:r>
                            <a:rPr lang="es-CL" dirty="0">
                              <a:solidFill>
                                <a:sysClr val="windowText" lastClr="000000"/>
                              </a:solidFill>
                            </a:rPr>
                            <a:t>Adiabático (Q=0)</a:t>
                          </a:r>
                        </a:p>
                      </a:txBody>
                      <a:tcPr/>
                    </a:tc>
                    <a:tc>
                      <a:txBody>
                        <a:bodyPr/>
                        <a:lstStyle/>
                        <a:p>
                          <a:endParaRPr lang="es-CL"/>
                        </a:p>
                      </a:txBody>
                      <a:tcPr>
                        <a:blipFill>
                          <a:blip r:embed="rId4"/>
                          <a:stretch>
                            <a:fillRect l="-195620" t="-413971" r="-100973" b="-1471"/>
                          </a:stretch>
                        </a:blipFill>
                      </a:tcPr>
                    </a:tc>
                    <a:tc>
                      <a:txBody>
                        <a:bodyPr/>
                        <a:lstStyle/>
                        <a:p>
                          <a:endParaRPr lang="es-CL"/>
                        </a:p>
                      </a:txBody>
                      <a:tcPr>
                        <a:blipFill>
                          <a:blip r:embed="rId4"/>
                          <a:stretch>
                            <a:fillRect l="-295620" t="-413971" r="-973" b="-1471"/>
                          </a:stretch>
                        </a:blipFill>
                      </a:tcPr>
                    </a:tc>
                    <a:extLst>
                      <a:ext uri="{0D108BD9-81ED-4DB2-BD59-A6C34878D82A}">
                        <a16:rowId xmlns:a16="http://schemas.microsoft.com/office/drawing/2014/main" val="51489583"/>
                      </a:ext>
                    </a:extLst>
                  </a:tr>
                </a:tbl>
              </a:graphicData>
            </a:graphic>
          </p:graphicFrame>
        </mc:Fallback>
      </mc:AlternateContent>
    </p:spTree>
    <p:extLst>
      <p:ext uri="{BB962C8B-B14F-4D97-AF65-F5344CB8AC3E}">
        <p14:creationId xmlns:p14="http://schemas.microsoft.com/office/powerpoint/2010/main" val="3186705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2612" y="184558"/>
            <a:ext cx="9269835" cy="954107"/>
          </a:xfrm>
          <a:prstGeom prst="rect">
            <a:avLst/>
          </a:prstGeom>
          <a:noFill/>
        </p:spPr>
        <p:txBody>
          <a:bodyPr wrap="square" rtlCol="0">
            <a:spAutoFit/>
          </a:bodyPr>
          <a:lstStyle/>
          <a:p>
            <a:pPr algn="ctr"/>
            <a:r>
              <a:rPr lang="es-CL" sz="2800" dirty="0"/>
              <a:t>Presión ejercida sobre superficies sólidas: Sistema Cilindro-Pistón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9" y="1138665"/>
            <a:ext cx="11537401" cy="560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61287"/>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0059" y="276837"/>
            <a:ext cx="9085277" cy="646331"/>
          </a:xfrm>
          <a:prstGeom prst="rect">
            <a:avLst/>
          </a:prstGeom>
          <a:noFill/>
        </p:spPr>
        <p:txBody>
          <a:bodyPr wrap="square" rtlCol="0">
            <a:spAutoFit/>
          </a:bodyPr>
          <a:lstStyle/>
          <a:p>
            <a:r>
              <a:rPr lang="es-CL" dirty="0"/>
              <a:t>Los procesos industriales pueden ocurrir isobáricamente </a:t>
            </a:r>
            <a:r>
              <a:rPr lang="es-CL" dirty="0">
                <a:sym typeface="Wingdings" panose="05000000000000000000" pitchFamily="2" charset="2"/>
              </a:rPr>
              <a:t> P cte.</a:t>
            </a:r>
          </a:p>
          <a:p>
            <a:endParaRPr lang="es-CL" dirty="0"/>
          </a:p>
        </p:txBody>
      </p:sp>
      <p:grpSp>
        <p:nvGrpSpPr>
          <p:cNvPr id="8" name="Grupo 7"/>
          <p:cNvGrpSpPr/>
          <p:nvPr/>
        </p:nvGrpSpPr>
        <p:grpSpPr>
          <a:xfrm>
            <a:off x="7491369" y="234892"/>
            <a:ext cx="3057787" cy="646331"/>
            <a:chOff x="7491369" y="234892"/>
            <a:chExt cx="3057787" cy="646331"/>
          </a:xfrm>
        </p:grpSpPr>
        <p:sp>
          <p:nvSpPr>
            <p:cNvPr id="3" name="CuadroTexto 2"/>
            <p:cNvSpPr txBox="1"/>
            <p:nvPr/>
          </p:nvSpPr>
          <p:spPr>
            <a:xfrm>
              <a:off x="8141515" y="234892"/>
              <a:ext cx="2407641" cy="646331"/>
            </a:xfrm>
            <a:prstGeom prst="rect">
              <a:avLst/>
            </a:prstGeom>
            <a:noFill/>
          </p:spPr>
          <p:txBody>
            <a:bodyPr wrap="square" rtlCol="0">
              <a:spAutoFit/>
            </a:bodyPr>
            <a:lstStyle/>
            <a:p>
              <a:pPr marL="285750" indent="-285750">
                <a:buFontTx/>
                <a:buChar char="-"/>
              </a:pPr>
              <a:r>
                <a:rPr lang="es-CL" dirty="0"/>
                <a:t>Volumen cte.</a:t>
              </a:r>
            </a:p>
            <a:p>
              <a:pPr marL="285750" indent="-285750">
                <a:buFontTx/>
                <a:buChar char="-"/>
              </a:pPr>
              <a:r>
                <a:rPr lang="es-CL" dirty="0"/>
                <a:t>Presión cte.</a:t>
              </a:r>
            </a:p>
          </p:txBody>
        </p:sp>
        <p:cxnSp>
          <p:nvCxnSpPr>
            <p:cNvPr id="5" name="Conector recto de flecha 4"/>
            <p:cNvCxnSpPr/>
            <p:nvPr/>
          </p:nvCxnSpPr>
          <p:spPr>
            <a:xfrm>
              <a:off x="7491369" y="444617"/>
              <a:ext cx="5788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Conector recto de flecha 6"/>
            <p:cNvCxnSpPr/>
            <p:nvPr/>
          </p:nvCxnSpPr>
          <p:spPr>
            <a:xfrm>
              <a:off x="7499758" y="587229"/>
              <a:ext cx="595618" cy="100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7" name="CuadroTexto 16"/>
          <p:cNvSpPr txBox="1"/>
          <p:nvPr/>
        </p:nvSpPr>
        <p:spPr>
          <a:xfrm>
            <a:off x="8481271" y="4741811"/>
            <a:ext cx="3246538" cy="1754326"/>
          </a:xfrm>
          <a:prstGeom prst="rect">
            <a:avLst/>
          </a:prstGeom>
          <a:noFill/>
        </p:spPr>
        <p:txBody>
          <a:bodyPr wrap="square" rtlCol="0">
            <a:spAutoFit/>
          </a:bodyPr>
          <a:lstStyle/>
          <a:p>
            <a:pPr marL="342900" indent="-342900">
              <a:buFont typeface="+mj-lt"/>
              <a:buAutoNum type="arabicPeriod"/>
            </a:pPr>
            <a:r>
              <a:rPr lang="es-CL" dirty="0"/>
              <a:t>Sistema sea ideal</a:t>
            </a:r>
          </a:p>
          <a:p>
            <a:pPr marL="342900" indent="-342900">
              <a:buFont typeface="+mj-lt"/>
              <a:buAutoNum type="arabicPeriod"/>
            </a:pPr>
            <a:r>
              <a:rPr lang="es-CL" dirty="0"/>
              <a:t>Paredes y el pistón sean rígidas </a:t>
            </a:r>
          </a:p>
          <a:p>
            <a:pPr marL="342900" indent="-342900">
              <a:buFont typeface="+mj-lt"/>
              <a:buAutoNum type="arabicPeriod"/>
            </a:pPr>
            <a:r>
              <a:rPr lang="es-CL" dirty="0"/>
              <a:t>Proceso extremadamente lento(</a:t>
            </a:r>
            <a:r>
              <a:rPr lang="es-CL" dirty="0" err="1"/>
              <a:t>cuasiequilibrio</a:t>
            </a:r>
            <a:r>
              <a:rPr lang="es-CL" dirty="0"/>
              <a:t>)</a:t>
            </a:r>
          </a:p>
          <a:p>
            <a:pPr marL="342900" indent="-342900">
              <a:buFont typeface="+mj-lt"/>
              <a:buAutoNum type="arabicPeriod"/>
            </a:pPr>
            <a:endParaRPr lang="es-CL" dirty="0"/>
          </a:p>
        </p:txBody>
      </p:sp>
      <p:grpSp>
        <p:nvGrpSpPr>
          <p:cNvPr id="20" name="Grupo 19"/>
          <p:cNvGrpSpPr/>
          <p:nvPr/>
        </p:nvGrpSpPr>
        <p:grpSpPr>
          <a:xfrm>
            <a:off x="478172" y="1283515"/>
            <a:ext cx="11073424" cy="5388297"/>
            <a:chOff x="478172" y="1283515"/>
            <a:chExt cx="11073424" cy="5388297"/>
          </a:xfrm>
        </p:grpSpPr>
        <p:grpSp>
          <p:nvGrpSpPr>
            <p:cNvPr id="16" name="Grupo 15"/>
            <p:cNvGrpSpPr/>
            <p:nvPr/>
          </p:nvGrpSpPr>
          <p:grpSpPr>
            <a:xfrm>
              <a:off x="478172" y="1283515"/>
              <a:ext cx="11073424" cy="5388297"/>
              <a:chOff x="478172" y="1283515"/>
              <a:chExt cx="11073424" cy="5388297"/>
            </a:xfrm>
          </p:grpSpPr>
          <p:sp>
            <p:nvSpPr>
              <p:cNvPr id="9" name="CuadroTexto 8"/>
              <p:cNvSpPr txBox="1"/>
              <p:nvPr/>
            </p:nvSpPr>
            <p:spPr>
              <a:xfrm>
                <a:off x="478172" y="1283515"/>
                <a:ext cx="7302617" cy="646331"/>
              </a:xfrm>
              <a:prstGeom prst="rect">
                <a:avLst/>
              </a:prstGeom>
              <a:noFill/>
            </p:spPr>
            <p:txBody>
              <a:bodyPr wrap="square" rtlCol="0">
                <a:spAutoFit/>
              </a:bodyPr>
              <a:lstStyle/>
              <a:p>
                <a:pPr marL="342900" indent="-342900">
                  <a:buFont typeface="+mj-lt"/>
                  <a:buAutoNum type="arabicPeriod"/>
                </a:pPr>
                <a:r>
                  <a:rPr lang="es-CL" dirty="0"/>
                  <a:t>Sistema cilindro pistón s/topes (transferencia de calor a la materia)</a:t>
                </a:r>
              </a:p>
            </p:txBody>
          </p:sp>
          <p:pic>
            <p:nvPicPr>
              <p:cNvPr id="10" name="Imagen 9"/>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033855" y="1903239"/>
                <a:ext cx="3095625" cy="2066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4"/>
              <a:stretch>
                <a:fillRect/>
              </a:stretch>
            </p:blipFill>
            <p:spPr>
              <a:xfrm>
                <a:off x="4588821" y="1949554"/>
                <a:ext cx="6962775" cy="2495550"/>
              </a:xfrm>
              <a:prstGeom prst="rect">
                <a:avLst/>
              </a:prstGeom>
            </p:spPr>
          </p:pic>
          <p:grpSp>
            <p:nvGrpSpPr>
              <p:cNvPr id="14" name="Grupo 13"/>
              <p:cNvGrpSpPr/>
              <p:nvPr/>
            </p:nvGrpSpPr>
            <p:grpSpPr>
              <a:xfrm>
                <a:off x="2101441" y="3538056"/>
                <a:ext cx="796954" cy="1276380"/>
                <a:chOff x="2067885" y="3878783"/>
                <a:chExt cx="796954" cy="1276380"/>
              </a:xfrm>
            </p:grpSpPr>
            <p:sp>
              <p:nvSpPr>
                <p:cNvPr id="12" name="Rayo 11"/>
                <p:cNvSpPr/>
                <p:nvPr/>
              </p:nvSpPr>
              <p:spPr>
                <a:xfrm rot="16427263">
                  <a:off x="1946245" y="4231121"/>
                  <a:ext cx="1040235" cy="335560"/>
                </a:xfrm>
                <a:prstGeom prst="lightningBolt">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p:cNvSpPr txBox="1"/>
                <p:nvPr/>
              </p:nvSpPr>
              <p:spPr>
                <a:xfrm>
                  <a:off x="2067885" y="4785831"/>
                  <a:ext cx="796954" cy="369332"/>
                </a:xfrm>
                <a:prstGeom prst="rect">
                  <a:avLst/>
                </a:prstGeom>
                <a:noFill/>
              </p:spPr>
              <p:txBody>
                <a:bodyPr wrap="square" rtlCol="0">
                  <a:spAutoFit/>
                </a:bodyPr>
                <a:lstStyle/>
                <a:p>
                  <a:r>
                    <a:rPr lang="es-CL" dirty="0">
                      <a:solidFill>
                        <a:srgbClr val="FFC000"/>
                      </a:solidFill>
                    </a:rPr>
                    <a:t>Q</a:t>
                  </a:r>
                </a:p>
              </p:txBody>
            </p:sp>
          </p:grpSp>
          <p:pic>
            <p:nvPicPr>
              <p:cNvPr id="15" name="Imagen 14"/>
              <p:cNvPicPr>
                <a:picLocks noChangeAspect="1"/>
              </p:cNvPicPr>
              <p:nvPr/>
            </p:nvPicPr>
            <p:blipFill>
              <a:blip r:embed="rId5"/>
              <a:stretch>
                <a:fillRect/>
              </a:stretch>
            </p:blipFill>
            <p:spPr>
              <a:xfrm>
                <a:off x="4705829" y="4641144"/>
                <a:ext cx="2551352" cy="2030668"/>
              </a:xfrm>
              <a:prstGeom prst="rect">
                <a:avLst/>
              </a:prstGeom>
            </p:spPr>
          </p:pic>
        </p:grpSp>
        <p:sp>
          <p:nvSpPr>
            <p:cNvPr id="18" name="Rectángulo 17"/>
            <p:cNvSpPr/>
            <p:nvPr/>
          </p:nvSpPr>
          <p:spPr>
            <a:xfrm>
              <a:off x="7843706" y="3691156"/>
              <a:ext cx="3137483" cy="75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p:cNvSpPr/>
            <p:nvPr/>
          </p:nvSpPr>
          <p:spPr>
            <a:xfrm>
              <a:off x="7331978" y="3330429"/>
              <a:ext cx="763398" cy="704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4085024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4466" y="261967"/>
            <a:ext cx="7807354" cy="646331"/>
          </a:xfrm>
          <a:prstGeom prst="rect">
            <a:avLst/>
          </a:prstGeom>
        </p:spPr>
        <p:txBody>
          <a:bodyPr wrap="square">
            <a:spAutoFit/>
          </a:bodyPr>
          <a:lstStyle/>
          <a:p>
            <a:r>
              <a:rPr lang="es-CL" dirty="0"/>
              <a:t>2.  Sistema cilindro pistón c/topes inferior (transferencia de calor a la materia)</a:t>
            </a:r>
          </a:p>
        </p:txBody>
      </p:sp>
      <p:grpSp>
        <p:nvGrpSpPr>
          <p:cNvPr id="5" name="Grupo 4"/>
          <p:cNvGrpSpPr/>
          <p:nvPr/>
        </p:nvGrpSpPr>
        <p:grpSpPr>
          <a:xfrm>
            <a:off x="436228" y="1023835"/>
            <a:ext cx="3277299" cy="2248992"/>
            <a:chOff x="880844" y="1098215"/>
            <a:chExt cx="3277299" cy="2248992"/>
          </a:xfrm>
        </p:grpSpPr>
        <p:pic>
          <p:nvPicPr>
            <p:cNvPr id="3" name="Imagen 2"/>
            <p:cNvPicPr>
              <a:picLocks noChangeAspect="1"/>
            </p:cNvPicPr>
            <p:nvPr/>
          </p:nvPicPr>
          <p:blipFill>
            <a:blip r:embed="rId2"/>
            <a:stretch>
              <a:fillRect/>
            </a:stretch>
          </p:blipFill>
          <p:spPr>
            <a:xfrm>
              <a:off x="1052993" y="1098215"/>
              <a:ext cx="3105150" cy="187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ángulo 3"/>
            <p:cNvSpPr/>
            <p:nvPr/>
          </p:nvSpPr>
          <p:spPr>
            <a:xfrm>
              <a:off x="880844" y="2457974"/>
              <a:ext cx="1325461" cy="889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8" name="Grupo 7"/>
          <p:cNvGrpSpPr/>
          <p:nvPr/>
        </p:nvGrpSpPr>
        <p:grpSpPr>
          <a:xfrm>
            <a:off x="1761689" y="2524109"/>
            <a:ext cx="796954" cy="1276380"/>
            <a:chOff x="2101441" y="3538056"/>
            <a:chExt cx="796954" cy="1276380"/>
          </a:xfrm>
        </p:grpSpPr>
        <p:sp>
          <p:nvSpPr>
            <p:cNvPr id="6" name="Rayo 5"/>
            <p:cNvSpPr/>
            <p:nvPr/>
          </p:nvSpPr>
          <p:spPr>
            <a:xfrm rot="16427263">
              <a:off x="1979801" y="3890394"/>
              <a:ext cx="1040235" cy="335560"/>
            </a:xfrm>
            <a:prstGeom prst="lightningBolt">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p:cNvSpPr txBox="1"/>
            <p:nvPr/>
          </p:nvSpPr>
          <p:spPr>
            <a:xfrm>
              <a:off x="2101441" y="4445104"/>
              <a:ext cx="796954" cy="369332"/>
            </a:xfrm>
            <a:prstGeom prst="rect">
              <a:avLst/>
            </a:prstGeom>
            <a:noFill/>
          </p:spPr>
          <p:txBody>
            <a:bodyPr wrap="square" rtlCol="0">
              <a:spAutoFit/>
            </a:bodyPr>
            <a:lstStyle/>
            <a:p>
              <a:r>
                <a:rPr lang="es-CL" dirty="0">
                  <a:solidFill>
                    <a:srgbClr val="FFC000"/>
                  </a:solidFill>
                </a:rPr>
                <a:t>Q</a:t>
              </a:r>
            </a:p>
          </p:txBody>
        </p:sp>
      </p:grpSp>
      <p:grpSp>
        <p:nvGrpSpPr>
          <p:cNvPr id="11" name="Grupo 10"/>
          <p:cNvGrpSpPr/>
          <p:nvPr/>
        </p:nvGrpSpPr>
        <p:grpSpPr>
          <a:xfrm>
            <a:off x="3910232" y="964734"/>
            <a:ext cx="5862942" cy="2211751"/>
            <a:chOff x="3910232" y="964734"/>
            <a:chExt cx="5862942" cy="2211751"/>
          </a:xfrm>
        </p:grpSpPr>
        <p:pic>
          <p:nvPicPr>
            <p:cNvPr id="9" name="Imagen 8"/>
            <p:cNvPicPr>
              <a:picLocks noChangeAspect="1"/>
            </p:cNvPicPr>
            <p:nvPr/>
          </p:nvPicPr>
          <p:blipFill>
            <a:blip r:embed="rId3"/>
            <a:stretch>
              <a:fillRect/>
            </a:stretch>
          </p:blipFill>
          <p:spPr>
            <a:xfrm>
              <a:off x="3910232" y="1023835"/>
              <a:ext cx="5795830" cy="2152650"/>
            </a:xfrm>
            <a:prstGeom prst="rect">
              <a:avLst/>
            </a:prstGeom>
          </p:spPr>
        </p:pic>
        <p:sp>
          <p:nvSpPr>
            <p:cNvPr id="10" name="Rectángulo 9"/>
            <p:cNvSpPr/>
            <p:nvPr/>
          </p:nvSpPr>
          <p:spPr>
            <a:xfrm>
              <a:off x="8539993" y="964734"/>
              <a:ext cx="1233181" cy="3020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2" name="Imagen 11"/>
          <p:cNvPicPr>
            <a:picLocks noChangeAspect="1"/>
          </p:cNvPicPr>
          <p:nvPr/>
        </p:nvPicPr>
        <p:blipFill>
          <a:blip r:embed="rId4"/>
          <a:stretch>
            <a:fillRect/>
          </a:stretch>
        </p:blipFill>
        <p:spPr>
          <a:xfrm>
            <a:off x="819370" y="3995347"/>
            <a:ext cx="6181724" cy="2381250"/>
          </a:xfrm>
          <a:prstGeom prst="rect">
            <a:avLst/>
          </a:prstGeom>
        </p:spPr>
      </p:pic>
      <p:sp>
        <p:nvSpPr>
          <p:cNvPr id="13" name="CuadroTexto 12"/>
          <p:cNvSpPr txBox="1"/>
          <p:nvPr/>
        </p:nvSpPr>
        <p:spPr>
          <a:xfrm>
            <a:off x="8481271" y="4741811"/>
            <a:ext cx="3246538" cy="1754326"/>
          </a:xfrm>
          <a:prstGeom prst="rect">
            <a:avLst/>
          </a:prstGeom>
          <a:noFill/>
        </p:spPr>
        <p:txBody>
          <a:bodyPr wrap="square" rtlCol="0">
            <a:spAutoFit/>
          </a:bodyPr>
          <a:lstStyle/>
          <a:p>
            <a:pPr marL="342900" indent="-342900">
              <a:buFont typeface="+mj-lt"/>
              <a:buAutoNum type="arabicPeriod"/>
            </a:pPr>
            <a:r>
              <a:rPr lang="es-CL" dirty="0"/>
              <a:t>Sistema sea ideal</a:t>
            </a:r>
          </a:p>
          <a:p>
            <a:pPr marL="342900" indent="-342900">
              <a:buFont typeface="+mj-lt"/>
              <a:buAutoNum type="arabicPeriod"/>
            </a:pPr>
            <a:r>
              <a:rPr lang="es-CL" dirty="0"/>
              <a:t>Paredes y el pistón sean rígidas </a:t>
            </a:r>
          </a:p>
          <a:p>
            <a:pPr marL="342900" indent="-342900">
              <a:buFont typeface="+mj-lt"/>
              <a:buAutoNum type="arabicPeriod"/>
            </a:pPr>
            <a:r>
              <a:rPr lang="es-CL" dirty="0"/>
              <a:t>Proceso extremadamente lento(</a:t>
            </a:r>
            <a:r>
              <a:rPr lang="es-CL" dirty="0" err="1"/>
              <a:t>cuasiequilibrio</a:t>
            </a:r>
            <a:r>
              <a:rPr lang="es-CL" dirty="0"/>
              <a:t>)</a:t>
            </a:r>
          </a:p>
          <a:p>
            <a:pPr marL="342900" indent="-342900">
              <a:buFont typeface="+mj-lt"/>
              <a:buAutoNum type="arabicPeriod"/>
            </a:pPr>
            <a:endParaRPr lang="es-CL" dirty="0"/>
          </a:p>
        </p:txBody>
      </p:sp>
      <mc:AlternateContent xmlns:mc="http://schemas.openxmlformats.org/markup-compatibility/2006" xmlns:a14="http://schemas.microsoft.com/office/drawing/2010/main">
        <mc:Choice Requires="a14">
          <p:sp>
            <p:nvSpPr>
              <p:cNvPr id="14" name="Cheurón 13"/>
              <p:cNvSpPr/>
              <p:nvPr/>
            </p:nvSpPr>
            <p:spPr>
              <a:xfrm>
                <a:off x="7407479" y="2900260"/>
                <a:ext cx="2801923" cy="3725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i="1" smtClean="0">
                              <a:solidFill>
                                <a:schemeClr val="tx1"/>
                              </a:solidFill>
                              <a:latin typeface="Cambria Math" panose="02040503050406030204" pitchFamily="18" charset="0"/>
                            </a:rPr>
                          </m:ctrlPr>
                        </m:sSubPr>
                        <m:e>
                          <m:r>
                            <a:rPr lang="es-CL" b="0" i="1" smtClean="0">
                              <a:solidFill>
                                <a:schemeClr val="tx1"/>
                              </a:solidFill>
                              <a:latin typeface="Cambria Math" panose="02040503050406030204" pitchFamily="18" charset="0"/>
                            </a:rPr>
                            <m:t>𝑃</m:t>
                          </m:r>
                        </m:e>
                        <m:sub>
                          <m:r>
                            <a:rPr lang="es-CL" b="0" i="1" smtClean="0">
                              <a:solidFill>
                                <a:schemeClr val="tx1"/>
                              </a:solidFill>
                              <a:latin typeface="Cambria Math" panose="02040503050406030204" pitchFamily="18" charset="0"/>
                            </a:rPr>
                            <m:t>𝑖𝑛𝑡</m:t>
                          </m:r>
                          <m:r>
                            <a:rPr lang="es-CL" b="0" i="1" smtClean="0">
                              <a:solidFill>
                                <a:schemeClr val="tx1"/>
                              </a:solidFill>
                              <a:latin typeface="Cambria Math" panose="02040503050406030204" pitchFamily="18" charset="0"/>
                            </a:rPr>
                            <m:t>(</m:t>
                          </m:r>
                          <m:r>
                            <a:rPr lang="es-CL" b="0" i="1" smtClean="0">
                              <a:solidFill>
                                <a:schemeClr val="tx1"/>
                              </a:solidFill>
                              <a:latin typeface="Cambria Math" panose="02040503050406030204" pitchFamily="18" charset="0"/>
                            </a:rPr>
                            <m:t>𝑖𝑛𝑖𝑐𝑖𝑎𝑙</m:t>
                          </m:r>
                          <m:r>
                            <a:rPr lang="es-CL" b="0" i="1" smtClean="0">
                              <a:solidFill>
                                <a:schemeClr val="tx1"/>
                              </a:solidFill>
                              <a:latin typeface="Cambria Math" panose="02040503050406030204" pitchFamily="18" charset="0"/>
                            </a:rPr>
                            <m:t>)</m:t>
                          </m:r>
                        </m:sub>
                      </m:sSub>
                      <m:r>
                        <a:rPr lang="es-CL" i="1" smtClean="0">
                          <a:solidFill>
                            <a:schemeClr val="tx1"/>
                          </a:solidFill>
                          <a:latin typeface="Cambria Math" panose="02040503050406030204" pitchFamily="18" charset="0"/>
                          <a:ea typeface="Cambria Math" panose="02040503050406030204" pitchFamily="18" charset="0"/>
                        </a:rPr>
                        <m:t>&lt;</m:t>
                      </m:r>
                      <m:sSub>
                        <m:sSubPr>
                          <m:ctrlPr>
                            <a:rPr lang="es-CL" i="1" smtClean="0">
                              <a:solidFill>
                                <a:schemeClr val="tx1"/>
                              </a:solidFill>
                              <a:latin typeface="Cambria Math" panose="02040503050406030204" pitchFamily="18" charset="0"/>
                              <a:ea typeface="Cambria Math" panose="02040503050406030204" pitchFamily="18" charset="0"/>
                            </a:rPr>
                          </m:ctrlPr>
                        </m:sSubPr>
                        <m:e>
                          <m:r>
                            <a:rPr lang="es-CL" b="0" i="1" smtClean="0">
                              <a:solidFill>
                                <a:schemeClr val="tx1"/>
                              </a:solidFill>
                              <a:latin typeface="Cambria Math" panose="02040503050406030204" pitchFamily="18" charset="0"/>
                              <a:ea typeface="Cambria Math" panose="02040503050406030204" pitchFamily="18" charset="0"/>
                            </a:rPr>
                            <m:t>𝑃</m:t>
                          </m:r>
                        </m:e>
                        <m:sub>
                          <m:r>
                            <a:rPr lang="es-CL" b="0" i="1" smtClean="0">
                              <a:solidFill>
                                <a:schemeClr val="tx1"/>
                              </a:solidFill>
                              <a:latin typeface="Cambria Math" panose="02040503050406030204" pitchFamily="18" charset="0"/>
                              <a:ea typeface="Cambria Math" panose="02040503050406030204" pitchFamily="18" charset="0"/>
                            </a:rPr>
                            <m:t>𝑒𝑥𝑡</m:t>
                          </m:r>
                          <m:r>
                            <a:rPr lang="es-CL" b="0" i="1" smtClean="0">
                              <a:solidFill>
                                <a:schemeClr val="tx1"/>
                              </a:solidFill>
                              <a:latin typeface="Cambria Math" panose="02040503050406030204" pitchFamily="18" charset="0"/>
                              <a:ea typeface="Cambria Math" panose="02040503050406030204" pitchFamily="18" charset="0"/>
                            </a:rPr>
                            <m:t>(</m:t>
                          </m:r>
                          <m:r>
                            <a:rPr lang="es-CL" b="0" i="1" smtClean="0">
                              <a:solidFill>
                                <a:schemeClr val="tx1"/>
                              </a:solidFill>
                              <a:latin typeface="Cambria Math" panose="02040503050406030204" pitchFamily="18" charset="0"/>
                              <a:ea typeface="Cambria Math" panose="02040503050406030204" pitchFamily="18" charset="0"/>
                            </a:rPr>
                            <m:t>𝑐𝑡𝑒</m:t>
                          </m:r>
                          <m:r>
                            <a:rPr lang="es-CL" b="0" i="1" smtClean="0">
                              <a:solidFill>
                                <a:schemeClr val="tx1"/>
                              </a:solidFill>
                              <a:latin typeface="Cambria Math" panose="02040503050406030204" pitchFamily="18" charset="0"/>
                              <a:ea typeface="Cambria Math" panose="02040503050406030204" pitchFamily="18" charset="0"/>
                            </a:rPr>
                            <m:t>)</m:t>
                          </m:r>
                        </m:sub>
                      </m:sSub>
                    </m:oMath>
                  </m:oMathPara>
                </a14:m>
                <a:endParaRPr lang="es-CL" dirty="0">
                  <a:solidFill>
                    <a:schemeClr val="tx1"/>
                  </a:solidFill>
                </a:endParaRPr>
              </a:p>
            </p:txBody>
          </p:sp>
        </mc:Choice>
        <mc:Fallback xmlns="">
          <p:sp>
            <p:nvSpPr>
              <p:cNvPr id="14" name="Cheurón 13"/>
              <p:cNvSpPr>
                <a:spLocks noRot="1" noChangeAspect="1" noMove="1" noResize="1" noEditPoints="1" noAdjustHandles="1" noChangeArrowheads="1" noChangeShapeType="1" noTextEdit="1"/>
              </p:cNvSpPr>
              <p:nvPr/>
            </p:nvSpPr>
            <p:spPr>
              <a:xfrm>
                <a:off x="7407479" y="2900260"/>
                <a:ext cx="2801923" cy="372567"/>
              </a:xfrm>
              <a:prstGeom prst="chevron">
                <a:avLst/>
              </a:prstGeom>
              <a:blipFill rotWithShape="0">
                <a:blip r:embed="rId5"/>
                <a:stretch>
                  <a:fillRect b="-9231"/>
                </a:stretch>
              </a:blipFill>
            </p:spPr>
            <p:txBody>
              <a:bodyPr/>
              <a:lstStyle/>
              <a:p>
                <a:r>
                  <a:rPr lang="es-CL">
                    <a:noFill/>
                  </a:rPr>
                  <a:t> </a:t>
                </a:r>
              </a:p>
            </p:txBody>
          </p:sp>
        </mc:Fallback>
      </mc:AlternateContent>
    </p:spTree>
    <p:extLst>
      <p:ext uri="{BB962C8B-B14F-4D97-AF65-F5344CB8AC3E}">
        <p14:creationId xmlns:p14="http://schemas.microsoft.com/office/powerpoint/2010/main" val="29700942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99275" y="260711"/>
            <a:ext cx="9263380" cy="1200329"/>
          </a:xfrm>
          <a:prstGeom prst="rect">
            <a:avLst/>
          </a:prstGeom>
        </p:spPr>
        <p:txBody>
          <a:bodyPr wrap="square">
            <a:spAutoFit/>
          </a:bodyPr>
          <a:lstStyle/>
          <a:p>
            <a:pPr algn="just"/>
            <a:r>
              <a:rPr lang="es-CL" sz="2400" dirty="0"/>
              <a:t>La termodinámica es la ciencia que estudia la energía, y la energía es toda la capacidad de realizar un trabajo, y el trabajo genera riqueza y ésta mueve la economía.</a:t>
            </a:r>
          </a:p>
        </p:txBody>
      </p:sp>
      <p:sp>
        <p:nvSpPr>
          <p:cNvPr id="5" name="4 CuadroTexto"/>
          <p:cNvSpPr txBox="1"/>
          <p:nvPr/>
        </p:nvSpPr>
        <p:spPr>
          <a:xfrm>
            <a:off x="240839" y="1721792"/>
            <a:ext cx="9221815" cy="1200329"/>
          </a:xfrm>
          <a:prstGeom prst="rect">
            <a:avLst/>
          </a:prstGeom>
          <a:noFill/>
        </p:spPr>
        <p:txBody>
          <a:bodyPr wrap="square" rtlCol="0">
            <a:spAutoFit/>
          </a:bodyPr>
          <a:lstStyle/>
          <a:p>
            <a:pPr algn="just"/>
            <a:r>
              <a:rPr lang="es-CL" sz="2400" dirty="0"/>
              <a:t>La termodinámica se relaciona directamente con transferencia de calor y mecánica de fluidos, ciencias básicas de todo ingeniero.</a:t>
            </a:r>
          </a:p>
        </p:txBody>
      </p:sp>
      <p:sp>
        <p:nvSpPr>
          <p:cNvPr id="2" name="1 Pentágono"/>
          <p:cNvSpPr/>
          <p:nvPr/>
        </p:nvSpPr>
        <p:spPr>
          <a:xfrm>
            <a:off x="346359" y="3075708"/>
            <a:ext cx="5929745" cy="775855"/>
          </a:xfrm>
          <a:prstGeom prst="homePlate">
            <a:avLst/>
          </a:prstGeom>
          <a:solidFill>
            <a:srgbClr val="3399FF"/>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sz="2800" dirty="0"/>
              <a:t>Principios en que se fundamenta la termodinámica</a:t>
            </a:r>
          </a:p>
        </p:txBody>
      </p:sp>
      <p:sp>
        <p:nvSpPr>
          <p:cNvPr id="3" name="2 CuadroTexto"/>
          <p:cNvSpPr txBox="1"/>
          <p:nvPr/>
        </p:nvSpPr>
        <p:spPr>
          <a:xfrm>
            <a:off x="1953490" y="4308764"/>
            <a:ext cx="7980219" cy="369332"/>
          </a:xfrm>
          <a:prstGeom prst="rect">
            <a:avLst/>
          </a:prstGeom>
          <a:noFill/>
        </p:spPr>
        <p:txBody>
          <a:bodyPr wrap="square" rtlCol="0">
            <a:spAutoFit/>
          </a:bodyPr>
          <a:lstStyle/>
          <a:p>
            <a:pPr marL="285750" indent="-285750">
              <a:buFont typeface="Wingdings" pitchFamily="2" charset="2"/>
              <a:buChar char="ü"/>
            </a:pPr>
            <a:r>
              <a:rPr lang="es-CL" dirty="0"/>
              <a:t>Ley Cero (Principio Cero) </a:t>
            </a:r>
            <a:r>
              <a:rPr lang="es-CL" dirty="0">
                <a:sym typeface="Wingdings" pitchFamily="2" charset="2"/>
              </a:rPr>
              <a:t> Define Temperatura como una propiedad</a:t>
            </a:r>
            <a:endParaRPr lang="es-CL" dirty="0"/>
          </a:p>
        </p:txBody>
      </p:sp>
      <p:sp>
        <p:nvSpPr>
          <p:cNvPr id="6" name="5 CuadroTexto"/>
          <p:cNvSpPr txBox="1"/>
          <p:nvPr/>
        </p:nvSpPr>
        <p:spPr>
          <a:xfrm>
            <a:off x="1911919" y="4830496"/>
            <a:ext cx="9601202" cy="369332"/>
          </a:xfrm>
          <a:prstGeom prst="rect">
            <a:avLst/>
          </a:prstGeom>
          <a:noFill/>
        </p:spPr>
        <p:txBody>
          <a:bodyPr wrap="square" rtlCol="0">
            <a:spAutoFit/>
          </a:bodyPr>
          <a:lstStyle/>
          <a:p>
            <a:pPr marL="285750" indent="-285750">
              <a:buFont typeface="Wingdings" pitchFamily="2" charset="2"/>
              <a:buChar char="ü"/>
            </a:pPr>
            <a:r>
              <a:rPr lang="es-CL" dirty="0"/>
              <a:t>Primera Ley (Primer Principio) </a:t>
            </a:r>
            <a:r>
              <a:rPr lang="es-CL" dirty="0">
                <a:sym typeface="Wingdings" pitchFamily="2" charset="2"/>
              </a:rPr>
              <a:t> Define la energía como magnitud conservativa</a:t>
            </a:r>
            <a:endParaRPr lang="es-CL" dirty="0"/>
          </a:p>
        </p:txBody>
      </p:sp>
      <p:sp>
        <p:nvSpPr>
          <p:cNvPr id="7" name="6 CuadroTexto"/>
          <p:cNvSpPr txBox="1"/>
          <p:nvPr/>
        </p:nvSpPr>
        <p:spPr>
          <a:xfrm>
            <a:off x="1911919" y="5389419"/>
            <a:ext cx="9310256" cy="369332"/>
          </a:xfrm>
          <a:prstGeom prst="rect">
            <a:avLst/>
          </a:prstGeom>
          <a:noFill/>
        </p:spPr>
        <p:txBody>
          <a:bodyPr wrap="square" rtlCol="0">
            <a:spAutoFit/>
          </a:bodyPr>
          <a:lstStyle/>
          <a:p>
            <a:pPr marL="285750" indent="-285750">
              <a:buFont typeface="Wingdings" pitchFamily="2" charset="2"/>
              <a:buChar char="ü"/>
            </a:pPr>
            <a:r>
              <a:rPr lang="es-CL" dirty="0"/>
              <a:t>Segunda Ley (Segundo Principio) </a:t>
            </a:r>
            <a:r>
              <a:rPr lang="es-CL" dirty="0">
                <a:sym typeface="Wingdings" pitchFamily="2" charset="2"/>
              </a:rPr>
              <a:t> Define entropía como magnitud no conservativa</a:t>
            </a:r>
            <a:endParaRPr lang="es-CL" dirty="0"/>
          </a:p>
        </p:txBody>
      </p:sp>
      <p:sp>
        <p:nvSpPr>
          <p:cNvPr id="8" name="7 CuadroTexto"/>
          <p:cNvSpPr txBox="1"/>
          <p:nvPr/>
        </p:nvSpPr>
        <p:spPr>
          <a:xfrm>
            <a:off x="1911919" y="6109855"/>
            <a:ext cx="9462652" cy="369332"/>
          </a:xfrm>
          <a:prstGeom prst="rect">
            <a:avLst/>
          </a:prstGeom>
          <a:noFill/>
        </p:spPr>
        <p:txBody>
          <a:bodyPr wrap="square" rtlCol="0">
            <a:spAutoFit/>
          </a:bodyPr>
          <a:lstStyle/>
          <a:p>
            <a:pPr marL="285750" indent="-285750">
              <a:buFont typeface="Wingdings" pitchFamily="2" charset="2"/>
              <a:buChar char="ü"/>
            </a:pPr>
            <a:r>
              <a:rPr lang="es-CL" dirty="0"/>
              <a:t>Tercera Ley  (Tercer Principio) </a:t>
            </a:r>
            <a:r>
              <a:rPr lang="es-CL" dirty="0">
                <a:sym typeface="Wingdings" pitchFamily="2" charset="2"/>
              </a:rPr>
              <a:t> Postula ciertas propiedades en el cero absoluto</a:t>
            </a:r>
            <a:endParaRPr lang="es-CL" dirty="0"/>
          </a:p>
        </p:txBody>
      </p:sp>
    </p:spTree>
    <p:extLst>
      <p:ext uri="{BB962C8B-B14F-4D97-AF65-F5344CB8AC3E}">
        <p14:creationId xmlns:p14="http://schemas.microsoft.com/office/powerpoint/2010/main" val="2955290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4466" y="261967"/>
            <a:ext cx="9006980" cy="369332"/>
          </a:xfrm>
          <a:prstGeom prst="rect">
            <a:avLst/>
          </a:prstGeom>
        </p:spPr>
        <p:txBody>
          <a:bodyPr wrap="square">
            <a:spAutoFit/>
          </a:bodyPr>
          <a:lstStyle/>
          <a:p>
            <a:r>
              <a:rPr lang="es-CL" dirty="0"/>
              <a:t>3.  Sistema cilindro pistón c/topes superior (transferencia de calor a la materia)</a:t>
            </a:r>
          </a:p>
        </p:txBody>
      </p:sp>
      <p:grpSp>
        <p:nvGrpSpPr>
          <p:cNvPr id="16" name="Grupo 15"/>
          <p:cNvGrpSpPr/>
          <p:nvPr/>
        </p:nvGrpSpPr>
        <p:grpSpPr>
          <a:xfrm>
            <a:off x="453006" y="805343"/>
            <a:ext cx="11845254" cy="6275438"/>
            <a:chOff x="453006" y="805343"/>
            <a:chExt cx="11845254" cy="6275438"/>
          </a:xfrm>
        </p:grpSpPr>
        <p:grpSp>
          <p:nvGrpSpPr>
            <p:cNvPr id="7" name="Grupo 6"/>
            <p:cNvGrpSpPr/>
            <p:nvPr/>
          </p:nvGrpSpPr>
          <p:grpSpPr>
            <a:xfrm>
              <a:off x="453006" y="805343"/>
              <a:ext cx="3540154" cy="2189526"/>
              <a:chOff x="771787" y="1241571"/>
              <a:chExt cx="3540154" cy="2189526"/>
            </a:xfrm>
          </p:grpSpPr>
          <p:pic>
            <p:nvPicPr>
              <p:cNvPr id="3" name="Imagen 2"/>
              <p:cNvPicPr>
                <a:picLocks noChangeAspect="1"/>
              </p:cNvPicPr>
              <p:nvPr/>
            </p:nvPicPr>
            <p:blipFill>
              <a:blip r:embed="rId3"/>
              <a:stretch>
                <a:fillRect/>
              </a:stretch>
            </p:blipFill>
            <p:spPr>
              <a:xfrm>
                <a:off x="957743" y="1347612"/>
                <a:ext cx="3200400" cy="1914525"/>
              </a:xfrm>
              <a:prstGeom prst="rect">
                <a:avLst/>
              </a:prstGeom>
            </p:spPr>
          </p:pic>
          <p:sp>
            <p:nvSpPr>
              <p:cNvPr id="4" name="Rectángulo 3"/>
              <p:cNvSpPr/>
              <p:nvPr/>
            </p:nvSpPr>
            <p:spPr>
              <a:xfrm>
                <a:off x="771787" y="2860646"/>
                <a:ext cx="704675" cy="570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p:cNvSpPr/>
              <p:nvPr/>
            </p:nvSpPr>
            <p:spPr>
              <a:xfrm>
                <a:off x="889233" y="1241571"/>
                <a:ext cx="1921079" cy="201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p:cNvSpPr/>
              <p:nvPr/>
            </p:nvSpPr>
            <p:spPr>
              <a:xfrm>
                <a:off x="2961314" y="1342238"/>
                <a:ext cx="1350627" cy="10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8" name="Grupo 7"/>
            <p:cNvGrpSpPr/>
            <p:nvPr/>
          </p:nvGrpSpPr>
          <p:grpSpPr>
            <a:xfrm>
              <a:off x="1761689" y="2524109"/>
              <a:ext cx="796954" cy="1276380"/>
              <a:chOff x="2101441" y="3538056"/>
              <a:chExt cx="796954" cy="1276380"/>
            </a:xfrm>
          </p:grpSpPr>
          <p:sp>
            <p:nvSpPr>
              <p:cNvPr id="9" name="Rayo 8"/>
              <p:cNvSpPr/>
              <p:nvPr/>
            </p:nvSpPr>
            <p:spPr>
              <a:xfrm rot="16427263">
                <a:off x="1979801" y="3890394"/>
                <a:ext cx="1040235" cy="335560"/>
              </a:xfrm>
              <a:prstGeom prst="lightningBolt">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p:cNvSpPr txBox="1"/>
              <p:nvPr/>
            </p:nvSpPr>
            <p:spPr>
              <a:xfrm>
                <a:off x="2101441" y="4445104"/>
                <a:ext cx="796954" cy="369332"/>
              </a:xfrm>
              <a:prstGeom prst="rect">
                <a:avLst/>
              </a:prstGeom>
              <a:noFill/>
            </p:spPr>
            <p:txBody>
              <a:bodyPr wrap="square" rtlCol="0">
                <a:spAutoFit/>
              </a:bodyPr>
              <a:lstStyle/>
              <a:p>
                <a:r>
                  <a:rPr lang="es-CL" dirty="0">
                    <a:solidFill>
                      <a:srgbClr val="FFC000"/>
                    </a:solidFill>
                  </a:rPr>
                  <a:t>Q</a:t>
                </a:r>
              </a:p>
            </p:txBody>
          </p:sp>
        </p:grpSp>
        <p:pic>
          <p:nvPicPr>
            <p:cNvPr id="11" name="Imagen 10"/>
            <p:cNvPicPr>
              <a:picLocks noChangeAspect="1"/>
            </p:cNvPicPr>
            <p:nvPr/>
          </p:nvPicPr>
          <p:blipFill>
            <a:blip r:embed="rId4"/>
            <a:stretch>
              <a:fillRect/>
            </a:stretch>
          </p:blipFill>
          <p:spPr>
            <a:xfrm>
              <a:off x="4328675" y="1006678"/>
              <a:ext cx="6744793" cy="2238375"/>
            </a:xfrm>
            <a:prstGeom prst="rect">
              <a:avLst/>
            </a:prstGeom>
            <a:ln>
              <a:noFill/>
            </a:ln>
            <a:effectLst>
              <a:softEdge rad="112500"/>
            </a:effectLst>
          </p:spPr>
        </p:pic>
        <p:pic>
          <p:nvPicPr>
            <p:cNvPr id="12" name="Imagen 11"/>
            <p:cNvPicPr>
              <a:picLocks noChangeAspect="1"/>
            </p:cNvPicPr>
            <p:nvPr/>
          </p:nvPicPr>
          <p:blipFill>
            <a:blip r:embed="rId5"/>
            <a:stretch>
              <a:fillRect/>
            </a:stretch>
          </p:blipFill>
          <p:spPr>
            <a:xfrm>
              <a:off x="533880" y="4179540"/>
              <a:ext cx="6454149" cy="2238375"/>
            </a:xfrm>
            <a:prstGeom prst="rect">
              <a:avLst/>
            </a:prstGeom>
          </p:spPr>
        </p:pic>
        <p:pic>
          <p:nvPicPr>
            <p:cNvPr id="13" name="Imagen 12"/>
            <p:cNvPicPr>
              <a:picLocks noChangeAspect="1"/>
            </p:cNvPicPr>
            <p:nvPr/>
          </p:nvPicPr>
          <p:blipFill>
            <a:blip r:embed="rId6"/>
            <a:stretch>
              <a:fillRect/>
            </a:stretch>
          </p:blipFill>
          <p:spPr>
            <a:xfrm>
              <a:off x="7016780" y="4270726"/>
              <a:ext cx="2339814" cy="1777736"/>
            </a:xfrm>
            <a:prstGeom prst="rect">
              <a:avLst/>
            </a:prstGeom>
          </p:spPr>
        </p:pic>
        <mc:AlternateContent xmlns:mc="http://schemas.openxmlformats.org/markup-compatibility/2006" xmlns:a14="http://schemas.microsoft.com/office/drawing/2010/main">
          <mc:Choice Requires="a14">
            <p:sp>
              <p:nvSpPr>
                <p:cNvPr id="14" name="Cheurón 13"/>
                <p:cNvSpPr/>
                <p:nvPr/>
              </p:nvSpPr>
              <p:spPr>
                <a:xfrm>
                  <a:off x="3993160" y="5947795"/>
                  <a:ext cx="3280095" cy="7111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i="1" smtClean="0">
                                <a:solidFill>
                                  <a:schemeClr val="tx1"/>
                                </a:solidFill>
                                <a:latin typeface="Cambria Math" panose="02040503050406030204" pitchFamily="18" charset="0"/>
                              </a:rPr>
                            </m:ctrlPr>
                          </m:sSubPr>
                          <m:e>
                            <m:r>
                              <a:rPr lang="es-CL" b="0" i="1" smtClean="0">
                                <a:solidFill>
                                  <a:schemeClr val="tx1"/>
                                </a:solidFill>
                                <a:latin typeface="Cambria Math" panose="02040503050406030204" pitchFamily="18" charset="0"/>
                              </a:rPr>
                              <m:t>𝑃</m:t>
                            </m:r>
                          </m:e>
                          <m:sub>
                            <m:r>
                              <a:rPr lang="es-CL" b="0" i="1" smtClean="0">
                                <a:solidFill>
                                  <a:schemeClr val="tx1"/>
                                </a:solidFill>
                                <a:latin typeface="Cambria Math" panose="02040503050406030204" pitchFamily="18" charset="0"/>
                              </a:rPr>
                              <m:t>𝑖𝑛𝑡</m:t>
                            </m:r>
                            <m:r>
                              <a:rPr lang="es-CL" b="0" i="1" smtClean="0">
                                <a:solidFill>
                                  <a:schemeClr val="tx1"/>
                                </a:solidFill>
                                <a:latin typeface="Cambria Math" panose="02040503050406030204" pitchFamily="18" charset="0"/>
                              </a:rPr>
                              <m:t>(</m:t>
                            </m:r>
                            <m:r>
                              <a:rPr lang="es-CL" b="0" i="1" smtClean="0">
                                <a:solidFill>
                                  <a:schemeClr val="tx1"/>
                                </a:solidFill>
                                <a:latin typeface="Cambria Math" panose="02040503050406030204" pitchFamily="18" charset="0"/>
                              </a:rPr>
                              <m:t>𝑓𝑖𝑛𝑎𝑙</m:t>
                            </m:r>
                            <m:r>
                              <a:rPr lang="es-CL" b="0" i="1" smtClean="0">
                                <a:solidFill>
                                  <a:schemeClr val="tx1"/>
                                </a:solidFill>
                                <a:latin typeface="Cambria Math" panose="02040503050406030204" pitchFamily="18" charset="0"/>
                              </a:rPr>
                              <m:t>)</m:t>
                            </m:r>
                          </m:sub>
                        </m:sSub>
                        <m:r>
                          <a:rPr lang="es-CL" i="1" smtClean="0">
                            <a:solidFill>
                              <a:schemeClr val="tx1"/>
                            </a:solidFill>
                            <a:latin typeface="Cambria Math" panose="02040503050406030204" pitchFamily="18" charset="0"/>
                            <a:ea typeface="Cambria Math" panose="02040503050406030204" pitchFamily="18" charset="0"/>
                          </a:rPr>
                          <m:t>&gt;</m:t>
                        </m:r>
                        <m:sSub>
                          <m:sSubPr>
                            <m:ctrlPr>
                              <a:rPr lang="es-CL" i="1" smtClean="0">
                                <a:solidFill>
                                  <a:schemeClr val="tx1"/>
                                </a:solidFill>
                                <a:latin typeface="Cambria Math" panose="02040503050406030204" pitchFamily="18" charset="0"/>
                                <a:ea typeface="Cambria Math" panose="02040503050406030204" pitchFamily="18" charset="0"/>
                              </a:rPr>
                            </m:ctrlPr>
                          </m:sSubPr>
                          <m:e>
                            <m:r>
                              <a:rPr lang="es-CL" b="0" i="1" smtClean="0">
                                <a:solidFill>
                                  <a:schemeClr val="tx1"/>
                                </a:solidFill>
                                <a:latin typeface="Cambria Math" panose="02040503050406030204" pitchFamily="18" charset="0"/>
                                <a:ea typeface="Cambria Math" panose="02040503050406030204" pitchFamily="18" charset="0"/>
                              </a:rPr>
                              <m:t>𝑃</m:t>
                            </m:r>
                          </m:e>
                          <m:sub>
                            <m:r>
                              <a:rPr lang="es-CL" b="0" i="1" smtClean="0">
                                <a:solidFill>
                                  <a:schemeClr val="tx1"/>
                                </a:solidFill>
                                <a:latin typeface="Cambria Math" panose="02040503050406030204" pitchFamily="18" charset="0"/>
                                <a:ea typeface="Cambria Math" panose="02040503050406030204" pitchFamily="18" charset="0"/>
                              </a:rPr>
                              <m:t>𝑒𝑥𝑡</m:t>
                            </m:r>
                            <m:r>
                              <a:rPr lang="es-CL" b="0" i="1" smtClean="0">
                                <a:solidFill>
                                  <a:schemeClr val="tx1"/>
                                </a:solidFill>
                                <a:latin typeface="Cambria Math" panose="02040503050406030204" pitchFamily="18" charset="0"/>
                                <a:ea typeface="Cambria Math" panose="02040503050406030204" pitchFamily="18" charset="0"/>
                              </a:rPr>
                              <m:t>(</m:t>
                            </m:r>
                            <m:r>
                              <a:rPr lang="es-CL" b="0" i="1" smtClean="0">
                                <a:solidFill>
                                  <a:schemeClr val="tx1"/>
                                </a:solidFill>
                                <a:latin typeface="Cambria Math" panose="02040503050406030204" pitchFamily="18" charset="0"/>
                                <a:ea typeface="Cambria Math" panose="02040503050406030204" pitchFamily="18" charset="0"/>
                              </a:rPr>
                              <m:t>𝑐𝑡𝑒</m:t>
                            </m:r>
                            <m:r>
                              <a:rPr lang="es-CL" b="0" i="1" smtClean="0">
                                <a:solidFill>
                                  <a:schemeClr val="tx1"/>
                                </a:solidFill>
                                <a:latin typeface="Cambria Math" panose="02040503050406030204" pitchFamily="18" charset="0"/>
                                <a:ea typeface="Cambria Math" panose="02040503050406030204" pitchFamily="18" charset="0"/>
                              </a:rPr>
                              <m:t>)</m:t>
                            </m:r>
                          </m:sub>
                        </m:sSub>
                      </m:oMath>
                    </m:oMathPara>
                  </a14:m>
                  <a:endParaRPr lang="es-CL" dirty="0">
                    <a:solidFill>
                      <a:schemeClr val="tx1"/>
                    </a:solidFill>
                  </a:endParaRPr>
                </a:p>
                <a:p>
                  <a:pPr algn="ctr"/>
                  <a:r>
                    <a:rPr lang="es-CL" sz="1400" dirty="0">
                      <a:solidFill>
                        <a:schemeClr val="tx1"/>
                      </a:solidFill>
                    </a:rPr>
                    <a:t>-en los topes (volumen cte.)</a:t>
                  </a:r>
                </a:p>
              </p:txBody>
            </p:sp>
          </mc:Choice>
          <mc:Fallback xmlns="">
            <p:sp>
              <p:nvSpPr>
                <p:cNvPr id="14" name="Cheurón 13"/>
                <p:cNvSpPr>
                  <a:spLocks noRot="1" noChangeAspect="1" noMove="1" noResize="1" noEditPoints="1" noAdjustHandles="1" noChangeArrowheads="1" noChangeShapeType="1" noTextEdit="1"/>
                </p:cNvSpPr>
                <p:nvPr/>
              </p:nvSpPr>
              <p:spPr>
                <a:xfrm>
                  <a:off x="3993160" y="5947795"/>
                  <a:ext cx="3280095" cy="711114"/>
                </a:xfrm>
                <a:prstGeom prst="chevron">
                  <a:avLst/>
                </a:prstGeom>
                <a:blipFill rotWithShape="0">
                  <a:blip r:embed="rId7"/>
                  <a:stretch>
                    <a:fillRect/>
                  </a:stretch>
                </a:blipFill>
              </p:spPr>
              <p:txBody>
                <a:bodyPr/>
                <a:lstStyle/>
                <a:p>
                  <a:r>
                    <a:rPr lang="es-CL">
                      <a:noFill/>
                    </a:rPr>
                    <a:t> </a:t>
                  </a:r>
                </a:p>
              </p:txBody>
            </p:sp>
          </mc:Fallback>
        </mc:AlternateContent>
        <p:pic>
          <p:nvPicPr>
            <p:cNvPr id="15" name="Imagen 14"/>
            <p:cNvPicPr>
              <a:picLocks noChangeAspect="1"/>
            </p:cNvPicPr>
            <p:nvPr/>
          </p:nvPicPr>
          <p:blipFill>
            <a:blip r:embed="rId8"/>
            <a:stretch>
              <a:fillRect/>
            </a:stretch>
          </p:blipFill>
          <p:spPr>
            <a:xfrm>
              <a:off x="9706785" y="5525923"/>
              <a:ext cx="2591475" cy="1554858"/>
            </a:xfrm>
            <a:prstGeom prst="rect">
              <a:avLst/>
            </a:prstGeom>
          </p:spPr>
        </p:pic>
      </p:grpSp>
    </p:spTree>
    <p:extLst>
      <p:ext uri="{BB962C8B-B14F-4D97-AF65-F5344CB8AC3E}">
        <p14:creationId xmlns:p14="http://schemas.microsoft.com/office/powerpoint/2010/main" val="1025872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1670" y="260059"/>
            <a:ext cx="6786693" cy="369332"/>
          </a:xfrm>
          <a:prstGeom prst="rect">
            <a:avLst/>
          </a:prstGeom>
          <a:noFill/>
        </p:spPr>
        <p:txBody>
          <a:bodyPr wrap="square" rtlCol="0">
            <a:spAutoFit/>
          </a:bodyPr>
          <a:lstStyle/>
          <a:p>
            <a:r>
              <a:rPr lang="es-CL" dirty="0"/>
              <a:t>4. Dos casos particulares más sistema cilindro pistón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3" y="1262864"/>
            <a:ext cx="9782958" cy="501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1855236"/>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42473" y="90052"/>
            <a:ext cx="8280920" cy="584775"/>
          </a:xfrm>
          <a:prstGeom prst="rect">
            <a:avLst/>
          </a:prstGeom>
          <a:noFill/>
        </p:spPr>
        <p:txBody>
          <a:bodyPr wrap="square" rtlCol="0">
            <a:spAutoFit/>
          </a:bodyPr>
          <a:lstStyle/>
          <a:p>
            <a:pPr algn="ctr"/>
            <a:r>
              <a:rPr lang="es-CL" sz="3200" b="1" dirty="0"/>
              <a:t>Ley Cero de la Termodinámica</a:t>
            </a:r>
          </a:p>
        </p:txBody>
      </p:sp>
      <p:grpSp>
        <p:nvGrpSpPr>
          <p:cNvPr id="6" name="5 Grupo"/>
          <p:cNvGrpSpPr/>
          <p:nvPr/>
        </p:nvGrpSpPr>
        <p:grpSpPr>
          <a:xfrm>
            <a:off x="5778795" y="1553012"/>
            <a:ext cx="3476797" cy="3035766"/>
            <a:chOff x="5475805" y="1529813"/>
            <a:chExt cx="3476797" cy="3035766"/>
          </a:xfrm>
        </p:grpSpPr>
        <p:pic>
          <p:nvPicPr>
            <p:cNvPr id="1031" name="Picture 7"/>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475805" y="1529813"/>
              <a:ext cx="3476797" cy="30357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871819" y="4107224"/>
              <a:ext cx="2736304" cy="400110"/>
            </a:xfrm>
            <a:prstGeom prst="rect">
              <a:avLst/>
            </a:prstGeom>
            <a:noFill/>
          </p:spPr>
          <p:txBody>
            <a:bodyPr wrap="square" rtlCol="0">
              <a:spAutoFit/>
            </a:bodyPr>
            <a:lstStyle/>
            <a:p>
              <a:pPr algn="ctr"/>
              <a:r>
                <a:rPr lang="es-CL" sz="2000" dirty="0">
                  <a:ln w="0"/>
                  <a:effectLst>
                    <a:outerShdw blurRad="38100" dist="19050" dir="2700000" algn="tl" rotWithShape="0">
                      <a:schemeClr val="dk1">
                        <a:alpha val="40000"/>
                      </a:schemeClr>
                    </a:outerShdw>
                  </a:effectLst>
                </a:rPr>
                <a:t>Contacto</a:t>
              </a:r>
            </a:p>
          </p:txBody>
        </p:sp>
      </p:grpSp>
      <p:grpSp>
        <p:nvGrpSpPr>
          <p:cNvPr id="5" name="4 Grupo"/>
          <p:cNvGrpSpPr/>
          <p:nvPr/>
        </p:nvGrpSpPr>
        <p:grpSpPr>
          <a:xfrm>
            <a:off x="316918" y="1360487"/>
            <a:ext cx="4301738" cy="3593787"/>
            <a:chOff x="395536" y="1916832"/>
            <a:chExt cx="4301738" cy="3593787"/>
          </a:xfrm>
        </p:grpSpPr>
        <p:pic>
          <p:nvPicPr>
            <p:cNvPr id="1026" name="Picture 2"/>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95536" y="1916832"/>
              <a:ext cx="4301738" cy="3528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666306" y="5110509"/>
              <a:ext cx="3653666" cy="400110"/>
            </a:xfrm>
            <a:prstGeom prst="rect">
              <a:avLst/>
            </a:prstGeom>
            <a:noFill/>
          </p:spPr>
          <p:txBody>
            <a:bodyPr wrap="square" rtlCol="0">
              <a:spAutoFit/>
            </a:bodyPr>
            <a:lstStyle/>
            <a:p>
              <a:pPr algn="ctr"/>
              <a:r>
                <a:rPr lang="es-CL"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Representación Ley Cero</a:t>
              </a:r>
            </a:p>
          </p:txBody>
        </p:sp>
      </p:grpSp>
      <p:sp>
        <p:nvSpPr>
          <p:cNvPr id="8" name="7 Llamada de nube"/>
          <p:cNvSpPr/>
          <p:nvPr/>
        </p:nvSpPr>
        <p:spPr>
          <a:xfrm>
            <a:off x="7517193" y="5593791"/>
            <a:ext cx="2984628" cy="1089476"/>
          </a:xfrm>
          <a:prstGeom prst="wedgeRectCallout">
            <a:avLst>
              <a:gd name="adj1" fmla="val -48633"/>
              <a:gd name="adj2" fmla="val -13877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Equilibrio dinámico</a:t>
            </a:r>
          </a:p>
        </p:txBody>
      </p:sp>
      <p:sp>
        <p:nvSpPr>
          <p:cNvPr id="9" name="8 CuadroTexto"/>
          <p:cNvSpPr txBox="1"/>
          <p:nvPr/>
        </p:nvSpPr>
        <p:spPr>
          <a:xfrm>
            <a:off x="1050109" y="5162774"/>
            <a:ext cx="3780420" cy="707886"/>
          </a:xfrm>
          <a:prstGeom prst="rect">
            <a:avLst/>
          </a:prstGeom>
          <a:noFill/>
        </p:spPr>
        <p:txBody>
          <a:bodyPr wrap="square" rtlCol="0">
            <a:spAutoFit/>
          </a:bodyPr>
          <a:lstStyle/>
          <a:p>
            <a:pPr algn="just"/>
            <a:r>
              <a:rPr lang="es-CL" sz="2000" dirty="0"/>
              <a:t>N: número de partículas</a:t>
            </a:r>
          </a:p>
          <a:p>
            <a:pPr algn="just"/>
            <a:r>
              <a:rPr lang="es-CL" sz="2000" dirty="0"/>
              <a:t>T: temperatura</a:t>
            </a:r>
          </a:p>
        </p:txBody>
      </p:sp>
      <mc:AlternateContent xmlns:mc="http://schemas.openxmlformats.org/markup-compatibility/2006" xmlns:a14="http://schemas.microsoft.com/office/drawing/2010/main">
        <mc:Choice Requires="a14">
          <p:sp>
            <p:nvSpPr>
              <p:cNvPr id="10" name="9 CuadroTexto"/>
              <p:cNvSpPr txBox="1"/>
              <p:nvPr/>
            </p:nvSpPr>
            <p:spPr>
              <a:xfrm>
                <a:off x="3031945" y="5799683"/>
                <a:ext cx="1843646" cy="666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sz="2000" b="1" i="1">
                              <a:latin typeface="Cambria Math" panose="02040503050406030204" pitchFamily="18" charset="0"/>
                            </a:rPr>
                          </m:ctrlPr>
                        </m:sSubPr>
                        <m:e>
                          <m:r>
                            <a:rPr lang="es-CL" sz="2000" b="1" i="1">
                              <a:latin typeface="Cambria Math"/>
                            </a:rPr>
                            <m:t>𝑻</m:t>
                          </m:r>
                        </m:e>
                        <m:sub>
                          <m:r>
                            <a:rPr lang="es-CL" sz="2000" b="1" i="1">
                              <a:latin typeface="Cambria Math"/>
                            </a:rPr>
                            <m:t>𝒆𝒒</m:t>
                          </m:r>
                        </m:sub>
                      </m:sSub>
                      <m:r>
                        <a:rPr lang="es-CL" sz="2000" b="1" i="1">
                          <a:latin typeface="Cambria Math"/>
                        </a:rPr>
                        <m:t>=</m:t>
                      </m:r>
                      <m:f>
                        <m:fPr>
                          <m:ctrlPr>
                            <a:rPr lang="es-CL" sz="2000" b="1" i="1">
                              <a:latin typeface="Cambria Math" panose="02040503050406030204" pitchFamily="18" charset="0"/>
                            </a:rPr>
                          </m:ctrlPr>
                        </m:fPr>
                        <m:num>
                          <m:sSub>
                            <m:sSubPr>
                              <m:ctrlPr>
                                <a:rPr lang="es-CL" sz="2000" b="1" i="1">
                                  <a:latin typeface="Cambria Math" panose="02040503050406030204" pitchFamily="18" charset="0"/>
                                </a:rPr>
                              </m:ctrlPr>
                            </m:sSubPr>
                            <m:e>
                              <m:r>
                                <a:rPr lang="es-CL" sz="2000" b="1" i="1">
                                  <a:latin typeface="Cambria Math"/>
                                </a:rPr>
                                <m:t>𝑻</m:t>
                              </m:r>
                            </m:e>
                            <m:sub>
                              <m:r>
                                <a:rPr lang="es-CL" sz="2000" b="1" i="1">
                                  <a:latin typeface="Cambria Math"/>
                                </a:rPr>
                                <m:t>𝟏</m:t>
                              </m:r>
                            </m:sub>
                          </m:sSub>
                          <m:r>
                            <a:rPr lang="es-CL" sz="2000" b="1" i="1">
                              <a:latin typeface="Cambria Math"/>
                            </a:rPr>
                            <m:t>+</m:t>
                          </m:r>
                          <m:sSub>
                            <m:sSubPr>
                              <m:ctrlPr>
                                <a:rPr lang="es-CL" sz="2000" b="1" i="1">
                                  <a:latin typeface="Cambria Math" panose="02040503050406030204" pitchFamily="18" charset="0"/>
                                </a:rPr>
                              </m:ctrlPr>
                            </m:sSubPr>
                            <m:e>
                              <m:r>
                                <a:rPr lang="es-CL" sz="2000" b="1" i="1">
                                  <a:latin typeface="Cambria Math"/>
                                </a:rPr>
                                <m:t>𝑻</m:t>
                              </m:r>
                            </m:e>
                            <m:sub>
                              <m:r>
                                <a:rPr lang="es-CL" sz="2000" b="1" i="1">
                                  <a:latin typeface="Cambria Math"/>
                                </a:rPr>
                                <m:t>𝟐</m:t>
                              </m:r>
                            </m:sub>
                          </m:sSub>
                        </m:num>
                        <m:den>
                          <m:r>
                            <a:rPr lang="es-CL" sz="2000" b="1" i="1">
                              <a:latin typeface="Cambria Math"/>
                            </a:rPr>
                            <m:t>𝟐</m:t>
                          </m:r>
                        </m:den>
                      </m:f>
                    </m:oMath>
                  </m:oMathPara>
                </a14:m>
                <a:endParaRPr lang="es-CL" sz="2000" b="1" dirty="0"/>
              </a:p>
            </p:txBody>
          </p:sp>
        </mc:Choice>
        <mc:Fallback xmlns="">
          <p:sp>
            <p:nvSpPr>
              <p:cNvPr id="10" name="9 CuadroTexto"/>
              <p:cNvSpPr txBox="1">
                <a:spLocks noRot="1" noChangeAspect="1" noMove="1" noResize="1" noEditPoints="1" noAdjustHandles="1" noChangeArrowheads="1" noChangeShapeType="1" noTextEdit="1"/>
              </p:cNvSpPr>
              <p:nvPr/>
            </p:nvSpPr>
            <p:spPr>
              <a:xfrm>
                <a:off x="3031945" y="5799683"/>
                <a:ext cx="1843646" cy="666529"/>
              </a:xfrm>
              <a:prstGeom prst="rect">
                <a:avLst/>
              </a:prstGeom>
              <a:blipFill rotWithShape="0">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1959741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CuadroTexto"/>
              <p:cNvSpPr txBox="1"/>
              <p:nvPr/>
            </p:nvSpPr>
            <p:spPr>
              <a:xfrm>
                <a:off x="3143672" y="1000997"/>
                <a:ext cx="2480486" cy="718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sz="2000" b="1" i="1">
                              <a:latin typeface="Cambria Math" panose="02040503050406030204" pitchFamily="18" charset="0"/>
                            </a:rPr>
                          </m:ctrlPr>
                        </m:sSubPr>
                        <m:e>
                          <m:r>
                            <a:rPr lang="es-CL" sz="2000" b="1" i="1">
                              <a:latin typeface="Cambria Math"/>
                            </a:rPr>
                            <m:t>𝑻</m:t>
                          </m:r>
                        </m:e>
                        <m:sub>
                          <m:r>
                            <a:rPr lang="es-CL" sz="2000" b="1" i="1">
                              <a:latin typeface="Cambria Math"/>
                            </a:rPr>
                            <m:t>𝒆𝒒</m:t>
                          </m:r>
                        </m:sub>
                      </m:sSub>
                      <m:r>
                        <a:rPr lang="es-CL" sz="2000" b="1" i="1">
                          <a:latin typeface="Cambria Math"/>
                        </a:rPr>
                        <m:t>=</m:t>
                      </m:r>
                      <m:f>
                        <m:fPr>
                          <m:ctrlPr>
                            <a:rPr lang="es-CL" sz="2000" b="1" i="1">
                              <a:latin typeface="Cambria Math" panose="02040503050406030204" pitchFamily="18" charset="0"/>
                            </a:rPr>
                          </m:ctrlPr>
                        </m:fPr>
                        <m:num>
                          <m:sSub>
                            <m:sSubPr>
                              <m:ctrlPr>
                                <a:rPr lang="es-CL" sz="2000" b="1" i="1">
                                  <a:latin typeface="Cambria Math" panose="02040503050406030204" pitchFamily="18" charset="0"/>
                                </a:rPr>
                              </m:ctrlPr>
                            </m:sSubPr>
                            <m:e>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𝟏</m:t>
                                  </m:r>
                                </m:sub>
                              </m:sSub>
                              <m:r>
                                <a:rPr lang="es-CL" sz="2000" b="1" i="1">
                                  <a:latin typeface="Cambria Math"/>
                                </a:rPr>
                                <m:t>𝑻</m:t>
                              </m:r>
                            </m:e>
                            <m:sub>
                              <m:r>
                                <a:rPr lang="es-CL" sz="2000" b="1" i="1">
                                  <a:latin typeface="Cambria Math"/>
                                </a:rPr>
                                <m:t>𝟏</m:t>
                              </m:r>
                            </m:sub>
                          </m:sSub>
                          <m:r>
                            <a:rPr lang="es-CL" sz="2000" b="1" i="1">
                              <a:latin typeface="Cambria Math"/>
                            </a:rPr>
                            <m:t>+</m:t>
                          </m:r>
                          <m:sSub>
                            <m:sSubPr>
                              <m:ctrlPr>
                                <a:rPr lang="es-CL" sz="2000" b="1" i="1">
                                  <a:latin typeface="Cambria Math" panose="02040503050406030204" pitchFamily="18" charset="0"/>
                                </a:rPr>
                              </m:ctrlPr>
                            </m:sSubPr>
                            <m:e>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𝟐</m:t>
                                  </m:r>
                                </m:sub>
                              </m:sSub>
                              <m:r>
                                <a:rPr lang="es-CL" sz="2000" b="1" i="1">
                                  <a:latin typeface="Cambria Math"/>
                                </a:rPr>
                                <m:t>𝑻</m:t>
                              </m:r>
                            </m:e>
                            <m:sub>
                              <m:r>
                                <a:rPr lang="es-CL" sz="2000" b="1" i="1">
                                  <a:latin typeface="Cambria Math"/>
                                </a:rPr>
                                <m:t>𝟐</m:t>
                              </m:r>
                            </m:sub>
                          </m:sSub>
                        </m:num>
                        <m:den>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𝟏</m:t>
                              </m:r>
                            </m:sub>
                          </m:sSub>
                          <m:r>
                            <a:rPr lang="es-CL" sz="2000" b="1" i="1">
                              <a:latin typeface="Cambria Math"/>
                            </a:rPr>
                            <m:t>+</m:t>
                          </m:r>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𝟐</m:t>
                              </m:r>
                            </m:sub>
                          </m:sSub>
                        </m:den>
                      </m:f>
                    </m:oMath>
                  </m:oMathPara>
                </a14:m>
                <a:endParaRPr lang="es-CL" sz="2000" b="1" dirty="0"/>
              </a:p>
            </p:txBody>
          </p:sp>
        </mc:Choice>
        <mc:Fallback xmlns="">
          <p:sp>
            <p:nvSpPr>
              <p:cNvPr id="2" name="1 CuadroTexto"/>
              <p:cNvSpPr txBox="1">
                <a:spLocks noRot="1" noChangeAspect="1" noMove="1" noResize="1" noEditPoints="1" noAdjustHandles="1" noChangeArrowheads="1" noChangeShapeType="1" noTextEdit="1"/>
              </p:cNvSpPr>
              <p:nvPr/>
            </p:nvSpPr>
            <p:spPr>
              <a:xfrm>
                <a:off x="3143672" y="1000997"/>
                <a:ext cx="2480486" cy="718851"/>
              </a:xfrm>
              <a:prstGeom prst="rect">
                <a:avLst/>
              </a:prstGeom>
              <a:blipFill rotWithShape="0">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2 CuadroTexto"/>
              <p:cNvSpPr txBox="1"/>
              <p:nvPr/>
            </p:nvSpPr>
            <p:spPr>
              <a:xfrm>
                <a:off x="1775520" y="260648"/>
                <a:ext cx="6408712" cy="400110"/>
              </a:xfrm>
              <a:prstGeom prst="rect">
                <a:avLst/>
              </a:prstGeom>
              <a:noFill/>
            </p:spPr>
            <p:txBody>
              <a:bodyPr wrap="square" rtlCol="0">
                <a:spAutoFit/>
              </a:bodyPr>
              <a:lstStyle/>
              <a:p>
                <a:r>
                  <a:rPr lang="es-CL" sz="2000" b="1" dirty="0"/>
                  <a:t>Si </a:t>
                </a:r>
                <a14:m>
                  <m:oMath xmlns:m="http://schemas.openxmlformats.org/officeDocument/2006/math">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𝟏</m:t>
                        </m:r>
                      </m:sub>
                    </m:sSub>
                  </m:oMath>
                </a14:m>
                <a:r>
                  <a:rPr lang="es-CL" sz="2000" b="1" dirty="0"/>
                  <a:t>≠ </a:t>
                </a:r>
                <a14:m>
                  <m:oMath xmlns:m="http://schemas.openxmlformats.org/officeDocument/2006/math">
                    <m:sSub>
                      <m:sSubPr>
                        <m:ctrlPr>
                          <a:rPr lang="es-CL" sz="2000" b="1" i="1">
                            <a:latin typeface="Cambria Math" panose="02040503050406030204" pitchFamily="18" charset="0"/>
                          </a:rPr>
                        </m:ctrlPr>
                      </m:sSubPr>
                      <m:e>
                        <m:r>
                          <a:rPr lang="es-CL" sz="2000" b="1" i="1">
                            <a:latin typeface="Cambria Math"/>
                          </a:rPr>
                          <m:t>𝑵</m:t>
                        </m:r>
                      </m:e>
                      <m:sub>
                        <m:r>
                          <a:rPr lang="es-CL" sz="2000" b="1" i="1">
                            <a:latin typeface="Cambria Math"/>
                          </a:rPr>
                          <m:t>𝟐</m:t>
                        </m:r>
                      </m:sub>
                    </m:sSub>
                  </m:oMath>
                </a14:m>
                <a:r>
                  <a:rPr lang="es-CL" sz="2000" b="1" dirty="0"/>
                  <a:t> el equilibrio térmico será:</a:t>
                </a:r>
              </a:p>
            </p:txBody>
          </p:sp>
        </mc:Choice>
        <mc:Fallback xmlns="">
          <p:sp>
            <p:nvSpPr>
              <p:cNvPr id="3" name="2 CuadroTexto"/>
              <p:cNvSpPr txBox="1">
                <a:spLocks noRot="1" noChangeAspect="1" noMove="1" noResize="1" noEditPoints="1" noAdjustHandles="1" noChangeArrowheads="1" noChangeShapeType="1" noTextEdit="1"/>
              </p:cNvSpPr>
              <p:nvPr/>
            </p:nvSpPr>
            <p:spPr>
              <a:xfrm>
                <a:off x="1775520" y="260648"/>
                <a:ext cx="6408712" cy="400110"/>
              </a:xfrm>
              <a:prstGeom prst="rect">
                <a:avLst/>
              </a:prstGeom>
              <a:blipFill rotWithShape="0">
                <a:blip r:embed="rId3"/>
                <a:stretch>
                  <a:fillRect l="-951" t="-10769" b="-2615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3 Llamada ovalada"/>
              <p:cNvSpPr/>
              <p:nvPr/>
            </p:nvSpPr>
            <p:spPr>
              <a:xfrm>
                <a:off x="7176120" y="460703"/>
                <a:ext cx="3312368" cy="1024081"/>
              </a:xfrm>
              <a:prstGeom prst="wedgeEllipseCallout">
                <a:avLst>
                  <a:gd name="adj1" fmla="val -75643"/>
                  <a:gd name="adj2" fmla="val 48428"/>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Aumenta tamaño subsistema, disminuye la </a:t>
                </a:r>
                <a14:m>
                  <m:oMath xmlns:m="http://schemas.openxmlformats.org/officeDocument/2006/math">
                    <m:sSub>
                      <m:sSubPr>
                        <m:ctrlPr>
                          <a:rPr lang="es-CL" i="1">
                            <a:latin typeface="Cambria Math" panose="02040503050406030204" pitchFamily="18" charset="0"/>
                          </a:rPr>
                        </m:ctrlPr>
                      </m:sSubPr>
                      <m:e>
                        <m:r>
                          <a:rPr lang="es-CL" i="1">
                            <a:latin typeface="Cambria Math"/>
                          </a:rPr>
                          <m:t>𝑇</m:t>
                        </m:r>
                      </m:e>
                      <m:sub>
                        <m:r>
                          <a:rPr lang="es-CL" i="1">
                            <a:latin typeface="Cambria Math"/>
                          </a:rPr>
                          <m:t>𝑒𝑞</m:t>
                        </m:r>
                      </m:sub>
                    </m:sSub>
                  </m:oMath>
                </a14:m>
                <a:endParaRPr lang="es-CL" dirty="0"/>
              </a:p>
            </p:txBody>
          </p:sp>
        </mc:Choice>
        <mc:Fallback xmlns="">
          <p:sp>
            <p:nvSpPr>
              <p:cNvPr id="4" name="3 Llamada ovalada"/>
              <p:cNvSpPr>
                <a:spLocks noRot="1" noChangeAspect="1" noMove="1" noResize="1" noEditPoints="1" noAdjustHandles="1" noChangeArrowheads="1" noChangeShapeType="1" noTextEdit="1"/>
              </p:cNvSpPr>
              <p:nvPr/>
            </p:nvSpPr>
            <p:spPr>
              <a:xfrm>
                <a:off x="7176120" y="460703"/>
                <a:ext cx="3312368" cy="1024081"/>
              </a:xfrm>
              <a:prstGeom prst="wedgeEllipseCallout">
                <a:avLst>
                  <a:gd name="adj1" fmla="val -75643"/>
                  <a:gd name="adj2" fmla="val 48428"/>
                </a:avLst>
              </a:prstGeom>
              <a:blipFill rotWithShape="0">
                <a:blip r:embed="rId4"/>
                <a:stretch>
                  <a:fillRect b="-575"/>
                </a:stretch>
              </a:blipFill>
            </p:spPr>
            <p:txBody>
              <a:bodyPr/>
              <a:lstStyle/>
              <a:p>
                <a:r>
                  <a:rPr lang="es-CL">
                    <a:noFill/>
                  </a:rPr>
                  <a:t> </a:t>
                </a:r>
              </a:p>
            </p:txBody>
          </p:sp>
        </mc:Fallback>
      </mc:AlternateContent>
      <p:grpSp>
        <p:nvGrpSpPr>
          <p:cNvPr id="6" name="5 Grupo"/>
          <p:cNvGrpSpPr/>
          <p:nvPr/>
        </p:nvGrpSpPr>
        <p:grpSpPr>
          <a:xfrm>
            <a:off x="1032095" y="2273438"/>
            <a:ext cx="8064896" cy="2481607"/>
            <a:chOff x="-141470" y="2129183"/>
            <a:chExt cx="8064896" cy="2481607"/>
          </a:xfrm>
        </p:grpSpPr>
        <p:pic>
          <p:nvPicPr>
            <p:cNvPr id="2050" name="Picture 2" descr="http://2.bp.blogspot.com/-9I-k321eYN4/UjKMp7O7O-I/AAAAAAAAAB4/w4tnLBTTL-U/s1600/equilibrio+t%C3%A9rmico.png"/>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41470" y="2736245"/>
              <a:ext cx="8064896" cy="1874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4 CuadroTexto"/>
            <p:cNvSpPr txBox="1"/>
            <p:nvPr/>
          </p:nvSpPr>
          <p:spPr>
            <a:xfrm>
              <a:off x="2313410" y="2129183"/>
              <a:ext cx="3763488" cy="400110"/>
            </a:xfrm>
            <a:prstGeom prst="rect">
              <a:avLst/>
            </a:prstGeom>
            <a:solidFill>
              <a:schemeClr val="bg1"/>
            </a:solidFill>
            <a:ln>
              <a:noFill/>
            </a:ln>
          </p:spPr>
          <p:txBody>
            <a:bodyPr wrap="square" rtlCol="0">
              <a:spAutoFit/>
            </a:bodyPr>
            <a:lstStyle/>
            <a:p>
              <a:r>
                <a:rPr lang="es-CL"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Ley Cero de Termodinámica</a:t>
              </a:r>
            </a:p>
          </p:txBody>
        </p:sp>
      </p:grpSp>
      <p:sp>
        <p:nvSpPr>
          <p:cNvPr id="7" name="CuadroTexto 6"/>
          <p:cNvSpPr txBox="1"/>
          <p:nvPr/>
        </p:nvSpPr>
        <p:spPr>
          <a:xfrm>
            <a:off x="391758" y="5543699"/>
            <a:ext cx="10464800" cy="646331"/>
          </a:xfrm>
          <a:prstGeom prst="rect">
            <a:avLst/>
          </a:prstGeom>
          <a:noFill/>
        </p:spPr>
        <p:txBody>
          <a:bodyPr wrap="square" rtlCol="0">
            <a:spAutoFit/>
          </a:bodyPr>
          <a:lstStyle/>
          <a:p>
            <a:r>
              <a:rPr lang="es-CL" i="1" dirty="0"/>
              <a:t>“Ley Cero: Si dos cuerpos están en equilibrio térmico con un tercero, los tres están en equilibrio térmico entre sí.”</a:t>
            </a:r>
          </a:p>
        </p:txBody>
      </p:sp>
    </p:spTree>
    <p:extLst>
      <p:ext uri="{BB962C8B-B14F-4D97-AF65-F5344CB8AC3E}">
        <p14:creationId xmlns:p14="http://schemas.microsoft.com/office/powerpoint/2010/main" val="129480054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9467" y="338667"/>
            <a:ext cx="8492066" cy="369332"/>
          </a:xfrm>
          <a:prstGeom prst="rect">
            <a:avLst/>
          </a:prstGeom>
          <a:noFill/>
        </p:spPr>
        <p:txBody>
          <a:bodyPr wrap="square" rtlCol="0">
            <a:spAutoFit/>
          </a:bodyPr>
          <a:lstStyle/>
          <a:p>
            <a:r>
              <a:rPr lang="es-CL" dirty="0">
                <a:solidFill>
                  <a:srgbClr val="00B050"/>
                </a:solidFill>
              </a:rPr>
              <a:t>¿Qué es punto de congelación?</a:t>
            </a:r>
          </a:p>
        </p:txBody>
      </p:sp>
      <p:sp>
        <p:nvSpPr>
          <p:cNvPr id="3" name="CuadroTexto 2"/>
          <p:cNvSpPr txBox="1"/>
          <p:nvPr/>
        </p:nvSpPr>
        <p:spPr>
          <a:xfrm>
            <a:off x="1100667" y="1066800"/>
            <a:ext cx="6697133" cy="646331"/>
          </a:xfrm>
          <a:prstGeom prst="rect">
            <a:avLst/>
          </a:prstGeom>
          <a:noFill/>
        </p:spPr>
        <p:txBody>
          <a:bodyPr wrap="square" rtlCol="0">
            <a:spAutoFit/>
          </a:bodyPr>
          <a:lstStyle/>
          <a:p>
            <a:pPr algn="just"/>
            <a:r>
              <a:rPr lang="es-CL" dirty="0"/>
              <a:t>“Temperatura de equilibrio entre una mezcla de hielo y agua saturada de aire, a 1 atm.”</a:t>
            </a:r>
          </a:p>
        </p:txBody>
      </p:sp>
      <p:sp>
        <p:nvSpPr>
          <p:cNvPr id="4" name="CuadroTexto 3"/>
          <p:cNvSpPr txBox="1"/>
          <p:nvPr/>
        </p:nvSpPr>
        <p:spPr>
          <a:xfrm>
            <a:off x="389467" y="2142067"/>
            <a:ext cx="8492066" cy="369332"/>
          </a:xfrm>
          <a:prstGeom prst="rect">
            <a:avLst/>
          </a:prstGeom>
          <a:noFill/>
        </p:spPr>
        <p:txBody>
          <a:bodyPr wrap="square" rtlCol="0">
            <a:spAutoFit/>
          </a:bodyPr>
          <a:lstStyle/>
          <a:p>
            <a:r>
              <a:rPr lang="es-CL" dirty="0">
                <a:solidFill>
                  <a:srgbClr val="00B050"/>
                </a:solidFill>
              </a:rPr>
              <a:t>Punto de ebullición </a:t>
            </a:r>
            <a:r>
              <a:rPr lang="es-CL" dirty="0">
                <a:solidFill>
                  <a:srgbClr val="00B050"/>
                </a:solidFill>
                <a:sym typeface="Wingdings" panose="05000000000000000000" pitchFamily="2" charset="2"/>
              </a:rPr>
              <a:t></a:t>
            </a:r>
            <a:endParaRPr lang="es-CL" dirty="0">
              <a:solidFill>
                <a:srgbClr val="00B050"/>
              </a:solidFill>
            </a:endParaRPr>
          </a:p>
        </p:txBody>
      </p:sp>
      <p:sp>
        <p:nvSpPr>
          <p:cNvPr id="5" name="CuadroTexto 4"/>
          <p:cNvSpPr txBox="1"/>
          <p:nvPr/>
        </p:nvSpPr>
        <p:spPr>
          <a:xfrm>
            <a:off x="2946400" y="2142067"/>
            <a:ext cx="6561667" cy="369332"/>
          </a:xfrm>
          <a:prstGeom prst="rect">
            <a:avLst/>
          </a:prstGeom>
          <a:noFill/>
        </p:spPr>
        <p:txBody>
          <a:bodyPr wrap="square" rtlCol="0">
            <a:spAutoFit/>
          </a:bodyPr>
          <a:lstStyle/>
          <a:p>
            <a:pPr algn="just"/>
            <a:r>
              <a:rPr lang="es-CL" dirty="0"/>
              <a:t>“Equilibrio térmico entre agua pura y vapor, a 1 atm.”</a:t>
            </a:r>
          </a:p>
        </p:txBody>
      </p:sp>
      <p:sp>
        <p:nvSpPr>
          <p:cNvPr id="6" name="CuadroTexto 5"/>
          <p:cNvSpPr txBox="1"/>
          <p:nvPr/>
        </p:nvSpPr>
        <p:spPr>
          <a:xfrm>
            <a:off x="389467" y="2844799"/>
            <a:ext cx="8627534" cy="369332"/>
          </a:xfrm>
          <a:prstGeom prst="rect">
            <a:avLst/>
          </a:prstGeom>
          <a:noFill/>
        </p:spPr>
        <p:txBody>
          <a:bodyPr wrap="square" rtlCol="0">
            <a:spAutoFit/>
          </a:bodyPr>
          <a:lstStyle/>
          <a:p>
            <a:r>
              <a:rPr lang="es-CL" dirty="0"/>
              <a:t>Escala Celsius, Fahrenheit, Kelvin y </a:t>
            </a:r>
            <a:r>
              <a:rPr lang="es-CL" dirty="0" err="1"/>
              <a:t>Rankine</a:t>
            </a:r>
            <a:r>
              <a:rPr lang="es-CL" dirty="0"/>
              <a:t>.</a:t>
            </a:r>
          </a:p>
        </p:txBody>
      </p:sp>
      <p:grpSp>
        <p:nvGrpSpPr>
          <p:cNvPr id="14" name="Grupo 13"/>
          <p:cNvGrpSpPr/>
          <p:nvPr/>
        </p:nvGrpSpPr>
        <p:grpSpPr>
          <a:xfrm>
            <a:off x="110067" y="3420532"/>
            <a:ext cx="6265334" cy="2565402"/>
            <a:chOff x="110067" y="3420532"/>
            <a:chExt cx="6265334" cy="2565402"/>
          </a:xfrm>
        </p:grpSpPr>
        <p:pic>
          <p:nvPicPr>
            <p:cNvPr id="10" name="Picture 2" descr="http://www.mathematicsdictionary.com/spanish/vmd/images/d/degreescelsius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67" y="3420532"/>
              <a:ext cx="3420535" cy="25654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12179" y="3547531"/>
              <a:ext cx="3063222" cy="2357951"/>
            </a:xfrm>
            <a:prstGeom prst="rect">
              <a:avLst/>
            </a:prstGeom>
            <a:ln>
              <a:noFill/>
            </a:ln>
            <a:effectLst>
              <a:softEdge rad="1125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Rectángulo 14"/>
          <p:cNvSpPr/>
          <p:nvPr/>
        </p:nvSpPr>
        <p:spPr>
          <a:xfrm>
            <a:off x="6290733" y="3335867"/>
            <a:ext cx="45719" cy="29548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Picture 2" descr="http://2.bp.blogspot.com/-et3i6wZp6RA/TbqNzPSvF1I/AAAAAAAAAAk/oP2bnowBybw/s1600/cero+absoluto.pn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6473705" y="3335867"/>
            <a:ext cx="2947874" cy="2836333"/>
          </a:xfrm>
          <a:prstGeom prst="rect">
            <a:avLst/>
          </a:prstGeom>
          <a:ln>
            <a:noFill/>
          </a:ln>
          <a:effectLst>
            <a:softEdge rad="112500"/>
          </a:effectLst>
        </p:spPr>
      </p:pic>
    </p:spTree>
    <p:extLst>
      <p:ext uri="{BB962C8B-B14F-4D97-AF65-F5344CB8AC3E}">
        <p14:creationId xmlns:p14="http://schemas.microsoft.com/office/powerpoint/2010/main" val="39255241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57027" y="485062"/>
            <a:ext cx="5472608" cy="1015663"/>
          </a:xfrm>
          <a:prstGeom prst="rect">
            <a:avLst/>
          </a:prstGeom>
          <a:noFill/>
        </p:spPr>
        <p:txBody>
          <a:bodyPr wrap="square" rtlCol="0">
            <a:spAutoFit/>
          </a:bodyPr>
          <a:lstStyle/>
          <a:p>
            <a:r>
              <a:rPr lang="es-CL" sz="2000" dirty="0"/>
              <a:t>Todo Gas implica un caos, eso significa:</a:t>
            </a:r>
          </a:p>
          <a:p>
            <a:r>
              <a:rPr lang="es-CL" sz="2000" dirty="0"/>
              <a:t>-Partículas</a:t>
            </a:r>
          </a:p>
          <a:p>
            <a:r>
              <a:rPr lang="es-CL" sz="2000" dirty="0"/>
              <a:t>-Pared recipiente</a:t>
            </a:r>
          </a:p>
        </p:txBody>
      </p:sp>
      <p:grpSp>
        <p:nvGrpSpPr>
          <p:cNvPr id="7" name="6 Grupo"/>
          <p:cNvGrpSpPr/>
          <p:nvPr/>
        </p:nvGrpSpPr>
        <p:grpSpPr>
          <a:xfrm>
            <a:off x="4949515" y="387748"/>
            <a:ext cx="3816424" cy="3139653"/>
            <a:chOff x="4860032" y="379358"/>
            <a:chExt cx="3816424" cy="3139653"/>
          </a:xfrm>
        </p:grpSpPr>
        <p:pic>
          <p:nvPicPr>
            <p:cNvPr id="307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0152" y="379358"/>
              <a:ext cx="1512168" cy="193359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2 CuadroTexto"/>
            <p:cNvSpPr txBox="1"/>
            <p:nvPr/>
          </p:nvSpPr>
          <p:spPr>
            <a:xfrm>
              <a:off x="4860032" y="2564904"/>
              <a:ext cx="3816424" cy="954107"/>
            </a:xfrm>
            <a:prstGeom prst="rect">
              <a:avLst/>
            </a:prstGeom>
            <a:noFill/>
          </p:spPr>
          <p:txBody>
            <a:bodyPr wrap="square" rtlCol="0">
              <a:spAutoFit/>
            </a:bodyPr>
            <a:lstStyle/>
            <a:p>
              <a:r>
                <a:rPr lang="es-CL" sz="1400" b="1" dirty="0"/>
                <a:t>Importancia:</a:t>
              </a:r>
            </a:p>
            <a:p>
              <a:r>
                <a:rPr lang="es-CL" sz="1400" b="1" dirty="0"/>
                <a:t>Energía interacción &lt; Energía cinética </a:t>
              </a:r>
            </a:p>
            <a:p>
              <a:r>
                <a:rPr lang="es-CL" sz="1400" b="1" dirty="0"/>
                <a:t>                                           de traslación. </a:t>
              </a:r>
            </a:p>
            <a:p>
              <a:r>
                <a:rPr lang="es-CL" sz="1400" b="1" dirty="0"/>
                <a:t>                                            </a:t>
              </a:r>
            </a:p>
          </p:txBody>
        </p:sp>
        <p:sp>
          <p:nvSpPr>
            <p:cNvPr id="4" name="3 Forma libre"/>
            <p:cNvSpPr/>
            <p:nvPr/>
          </p:nvSpPr>
          <p:spPr>
            <a:xfrm>
              <a:off x="7455878" y="1350498"/>
              <a:ext cx="576775" cy="1209822"/>
            </a:xfrm>
            <a:custGeom>
              <a:avLst/>
              <a:gdLst>
                <a:gd name="connsiteX0" fmla="*/ 0 w 576775"/>
                <a:gd name="connsiteY0" fmla="*/ 0 h 1209822"/>
                <a:gd name="connsiteX1" fmla="*/ 84406 w 576775"/>
                <a:gd name="connsiteY1" fmla="*/ 14068 h 1209822"/>
                <a:gd name="connsiteX2" fmla="*/ 140677 w 576775"/>
                <a:gd name="connsiteY2" fmla="*/ 28136 h 1209822"/>
                <a:gd name="connsiteX3" fmla="*/ 295421 w 576775"/>
                <a:gd name="connsiteY3" fmla="*/ 42204 h 1209822"/>
                <a:gd name="connsiteX4" fmla="*/ 365760 w 576775"/>
                <a:gd name="connsiteY4" fmla="*/ 70339 h 1209822"/>
                <a:gd name="connsiteX5" fmla="*/ 407963 w 576775"/>
                <a:gd name="connsiteY5" fmla="*/ 84407 h 1209822"/>
                <a:gd name="connsiteX6" fmla="*/ 464234 w 576775"/>
                <a:gd name="connsiteY6" fmla="*/ 126610 h 1209822"/>
                <a:gd name="connsiteX7" fmla="*/ 506437 w 576775"/>
                <a:gd name="connsiteY7" fmla="*/ 239151 h 1209822"/>
                <a:gd name="connsiteX8" fmla="*/ 534572 w 576775"/>
                <a:gd name="connsiteY8" fmla="*/ 309490 h 1209822"/>
                <a:gd name="connsiteX9" fmla="*/ 576775 w 576775"/>
                <a:gd name="connsiteY9" fmla="*/ 520505 h 1209822"/>
                <a:gd name="connsiteX10" fmla="*/ 562708 w 576775"/>
                <a:gd name="connsiteY10" fmla="*/ 773724 h 1209822"/>
                <a:gd name="connsiteX11" fmla="*/ 534572 w 576775"/>
                <a:gd name="connsiteY11" fmla="*/ 815927 h 1209822"/>
                <a:gd name="connsiteX12" fmla="*/ 478301 w 576775"/>
                <a:gd name="connsiteY12" fmla="*/ 914400 h 1209822"/>
                <a:gd name="connsiteX13" fmla="*/ 450166 w 576775"/>
                <a:gd name="connsiteY13" fmla="*/ 956604 h 1209822"/>
                <a:gd name="connsiteX14" fmla="*/ 436098 w 576775"/>
                <a:gd name="connsiteY14" fmla="*/ 998807 h 1209822"/>
                <a:gd name="connsiteX15" fmla="*/ 351692 w 576775"/>
                <a:gd name="connsiteY15" fmla="*/ 1055077 h 1209822"/>
                <a:gd name="connsiteX16" fmla="*/ 295421 w 576775"/>
                <a:gd name="connsiteY16" fmla="*/ 1097280 h 1209822"/>
                <a:gd name="connsiteX17" fmla="*/ 267286 w 576775"/>
                <a:gd name="connsiteY17" fmla="*/ 1125416 h 1209822"/>
                <a:gd name="connsiteX18" fmla="*/ 225083 w 576775"/>
                <a:gd name="connsiteY18" fmla="*/ 1153551 h 1209822"/>
                <a:gd name="connsiteX19" fmla="*/ 196948 w 576775"/>
                <a:gd name="connsiteY19" fmla="*/ 1181687 h 1209822"/>
                <a:gd name="connsiteX20" fmla="*/ 140677 w 576775"/>
                <a:gd name="connsiteY20" fmla="*/ 1209822 h 120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6775" h="1209822">
                  <a:moveTo>
                    <a:pt x="0" y="0"/>
                  </a:moveTo>
                  <a:cubicBezTo>
                    <a:pt x="28135" y="4689"/>
                    <a:pt x="56436" y="8474"/>
                    <a:pt x="84406" y="14068"/>
                  </a:cubicBezTo>
                  <a:cubicBezTo>
                    <a:pt x="103365" y="17860"/>
                    <a:pt x="121512" y="25581"/>
                    <a:pt x="140677" y="28136"/>
                  </a:cubicBezTo>
                  <a:cubicBezTo>
                    <a:pt x="192017" y="34981"/>
                    <a:pt x="243840" y="37515"/>
                    <a:pt x="295421" y="42204"/>
                  </a:cubicBezTo>
                  <a:cubicBezTo>
                    <a:pt x="318867" y="51582"/>
                    <a:pt x="342115" y="61472"/>
                    <a:pt x="365760" y="70339"/>
                  </a:cubicBezTo>
                  <a:cubicBezTo>
                    <a:pt x="379645" y="75546"/>
                    <a:pt x="395088" y="77050"/>
                    <a:pt x="407963" y="84407"/>
                  </a:cubicBezTo>
                  <a:cubicBezTo>
                    <a:pt x="428320" y="96040"/>
                    <a:pt x="445477" y="112542"/>
                    <a:pt x="464234" y="126610"/>
                  </a:cubicBezTo>
                  <a:cubicBezTo>
                    <a:pt x="516806" y="205469"/>
                    <a:pt x="473251" y="128531"/>
                    <a:pt x="506437" y="239151"/>
                  </a:cubicBezTo>
                  <a:cubicBezTo>
                    <a:pt x="513693" y="263338"/>
                    <a:pt x="527146" y="285354"/>
                    <a:pt x="534572" y="309490"/>
                  </a:cubicBezTo>
                  <a:cubicBezTo>
                    <a:pt x="563516" y="403558"/>
                    <a:pt x="563443" y="427176"/>
                    <a:pt x="576775" y="520505"/>
                  </a:cubicBezTo>
                  <a:cubicBezTo>
                    <a:pt x="572086" y="604911"/>
                    <a:pt x="574663" y="690037"/>
                    <a:pt x="562708" y="773724"/>
                  </a:cubicBezTo>
                  <a:cubicBezTo>
                    <a:pt x="560317" y="790461"/>
                    <a:pt x="542133" y="800805"/>
                    <a:pt x="534572" y="815927"/>
                  </a:cubicBezTo>
                  <a:cubicBezTo>
                    <a:pt x="473690" y="937688"/>
                    <a:pt x="591697" y="755645"/>
                    <a:pt x="478301" y="914400"/>
                  </a:cubicBezTo>
                  <a:cubicBezTo>
                    <a:pt x="468474" y="928158"/>
                    <a:pt x="457727" y="941481"/>
                    <a:pt x="450166" y="956604"/>
                  </a:cubicBezTo>
                  <a:cubicBezTo>
                    <a:pt x="443534" y="969867"/>
                    <a:pt x="446583" y="988322"/>
                    <a:pt x="436098" y="998807"/>
                  </a:cubicBezTo>
                  <a:cubicBezTo>
                    <a:pt x="412188" y="1022717"/>
                    <a:pt x="378744" y="1034788"/>
                    <a:pt x="351692" y="1055077"/>
                  </a:cubicBezTo>
                  <a:cubicBezTo>
                    <a:pt x="332935" y="1069145"/>
                    <a:pt x="313433" y="1082270"/>
                    <a:pt x="295421" y="1097280"/>
                  </a:cubicBezTo>
                  <a:cubicBezTo>
                    <a:pt x="285232" y="1105771"/>
                    <a:pt x="277643" y="1117130"/>
                    <a:pt x="267286" y="1125416"/>
                  </a:cubicBezTo>
                  <a:cubicBezTo>
                    <a:pt x="254084" y="1135978"/>
                    <a:pt x="238285" y="1142989"/>
                    <a:pt x="225083" y="1153551"/>
                  </a:cubicBezTo>
                  <a:cubicBezTo>
                    <a:pt x="214726" y="1161837"/>
                    <a:pt x="208321" y="1174863"/>
                    <a:pt x="196948" y="1181687"/>
                  </a:cubicBezTo>
                  <a:cubicBezTo>
                    <a:pt x="116127" y="1230179"/>
                    <a:pt x="179685" y="1170811"/>
                    <a:pt x="140677" y="1209822"/>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sp>
          <p:nvSpPr>
            <p:cNvPr id="5" name="4 Forma libre"/>
            <p:cNvSpPr/>
            <p:nvPr/>
          </p:nvSpPr>
          <p:spPr>
            <a:xfrm>
              <a:off x="7526215" y="2419643"/>
              <a:ext cx="239151" cy="281354"/>
            </a:xfrm>
            <a:custGeom>
              <a:avLst/>
              <a:gdLst>
                <a:gd name="connsiteX0" fmla="*/ 56271 w 239151"/>
                <a:gd name="connsiteY0" fmla="*/ 0 h 281354"/>
                <a:gd name="connsiteX1" fmla="*/ 42203 w 239151"/>
                <a:gd name="connsiteY1" fmla="*/ 182880 h 281354"/>
                <a:gd name="connsiteX2" fmla="*/ 28136 w 239151"/>
                <a:gd name="connsiteY2" fmla="*/ 225083 h 281354"/>
                <a:gd name="connsiteX3" fmla="*/ 0 w 239151"/>
                <a:gd name="connsiteY3" fmla="*/ 253219 h 281354"/>
                <a:gd name="connsiteX4" fmla="*/ 154745 w 239151"/>
                <a:gd name="connsiteY4" fmla="*/ 267286 h 281354"/>
                <a:gd name="connsiteX5" fmla="*/ 239151 w 239151"/>
                <a:gd name="connsiteY5" fmla="*/ 281354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151" h="281354">
                  <a:moveTo>
                    <a:pt x="56271" y="0"/>
                  </a:moveTo>
                  <a:cubicBezTo>
                    <a:pt x="51582" y="60960"/>
                    <a:pt x="49786" y="122212"/>
                    <a:pt x="42203" y="182880"/>
                  </a:cubicBezTo>
                  <a:cubicBezTo>
                    <a:pt x="40364" y="197594"/>
                    <a:pt x="35765" y="212368"/>
                    <a:pt x="28136" y="225083"/>
                  </a:cubicBezTo>
                  <a:cubicBezTo>
                    <a:pt x="21312" y="236456"/>
                    <a:pt x="9379" y="243840"/>
                    <a:pt x="0" y="253219"/>
                  </a:cubicBezTo>
                  <a:cubicBezTo>
                    <a:pt x="51582" y="257908"/>
                    <a:pt x="103305" y="261234"/>
                    <a:pt x="154745" y="267286"/>
                  </a:cubicBezTo>
                  <a:cubicBezTo>
                    <a:pt x="183073" y="270619"/>
                    <a:pt x="239151" y="281354"/>
                    <a:pt x="239151" y="281354"/>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grpSp>
      <p:sp>
        <p:nvSpPr>
          <p:cNvPr id="8" name="7 CuadroTexto"/>
          <p:cNvSpPr txBox="1"/>
          <p:nvPr/>
        </p:nvSpPr>
        <p:spPr>
          <a:xfrm>
            <a:off x="701043" y="2141245"/>
            <a:ext cx="3672408" cy="707886"/>
          </a:xfrm>
          <a:prstGeom prst="rect">
            <a:avLst/>
          </a:prstGeom>
          <a:noFill/>
        </p:spPr>
        <p:txBody>
          <a:bodyPr wrap="square" rtlCol="0">
            <a:spAutoFit/>
          </a:bodyPr>
          <a:lstStyle/>
          <a:p>
            <a:pPr algn="just"/>
            <a:r>
              <a:rPr lang="es-CL" sz="2000" dirty="0"/>
              <a:t>A baja densidad molecular, mayor comportamiento ideal</a:t>
            </a:r>
          </a:p>
        </p:txBody>
      </p:sp>
      <p:sp>
        <p:nvSpPr>
          <p:cNvPr id="9" name="8 CuadroTexto"/>
          <p:cNvSpPr txBox="1"/>
          <p:nvPr/>
        </p:nvSpPr>
        <p:spPr>
          <a:xfrm>
            <a:off x="701043" y="3527401"/>
            <a:ext cx="3960440" cy="1015663"/>
          </a:xfrm>
          <a:prstGeom prst="rect">
            <a:avLst/>
          </a:prstGeom>
          <a:noFill/>
        </p:spPr>
        <p:txBody>
          <a:bodyPr wrap="square" rtlCol="0">
            <a:spAutoFit/>
          </a:bodyPr>
          <a:lstStyle/>
          <a:p>
            <a:pPr algn="just"/>
            <a:r>
              <a:rPr lang="es-CL" sz="2000" dirty="0"/>
              <a:t>A comportamientos reales, condiciones extremas del gas,  aparece Van der Waals.</a:t>
            </a:r>
          </a:p>
        </p:txBody>
      </p:sp>
      <p:sp>
        <p:nvSpPr>
          <p:cNvPr id="10" name="9 CuadroTexto"/>
          <p:cNvSpPr txBox="1"/>
          <p:nvPr/>
        </p:nvSpPr>
        <p:spPr>
          <a:xfrm>
            <a:off x="701043" y="5093574"/>
            <a:ext cx="7920880" cy="1200329"/>
          </a:xfrm>
          <a:prstGeom prst="rect">
            <a:avLst/>
          </a:prstGeom>
          <a:noFill/>
        </p:spPr>
        <p:txBody>
          <a:bodyPr wrap="square" rtlCol="0">
            <a:spAutoFit/>
          </a:bodyPr>
          <a:lstStyle/>
          <a:p>
            <a:pPr algn="just"/>
            <a:r>
              <a:rPr lang="es-CL" dirty="0"/>
              <a:t>Los gases no poseen volumen ni forma determinada  a diferencia de los líquidos. </a:t>
            </a:r>
          </a:p>
          <a:p>
            <a:pPr algn="just"/>
            <a:r>
              <a:rPr lang="es-CL" dirty="0"/>
              <a:t>Nota: mientras mas baja sea la tendencia a formar enlaces del gas y más sencilla su fórmula química, mas tendencia al comportamiento ideal.</a:t>
            </a:r>
          </a:p>
        </p:txBody>
      </p:sp>
      <p:graphicFrame>
        <p:nvGraphicFramePr>
          <p:cNvPr id="11" name="10 Tabla"/>
          <p:cNvGraphicFramePr>
            <a:graphicFrameLocks noGrp="1"/>
          </p:cNvGraphicFramePr>
          <p:nvPr>
            <p:extLst>
              <p:ext uri="{D42A27DB-BD31-4B8C-83A1-F6EECF244321}">
                <p14:modId xmlns:p14="http://schemas.microsoft.com/office/powerpoint/2010/main" val="3894995301"/>
              </p:ext>
            </p:extLst>
          </p:nvPr>
        </p:nvGraphicFramePr>
        <p:xfrm>
          <a:off x="5213883" y="3674330"/>
          <a:ext cx="3552056" cy="741680"/>
        </p:xfrm>
        <a:graphic>
          <a:graphicData uri="http://schemas.openxmlformats.org/drawingml/2006/table">
            <a:tbl>
              <a:tblPr firstRow="1" bandRow="1">
                <a:tableStyleId>{B301B821-A1FF-4177-AEE7-76D212191A09}</a:tableStyleId>
              </a:tblPr>
              <a:tblGrid>
                <a:gridCol w="1776028">
                  <a:extLst>
                    <a:ext uri="{9D8B030D-6E8A-4147-A177-3AD203B41FA5}">
                      <a16:colId xmlns:a16="http://schemas.microsoft.com/office/drawing/2014/main" val="20000"/>
                    </a:ext>
                  </a:extLst>
                </a:gridCol>
                <a:gridCol w="1776028">
                  <a:extLst>
                    <a:ext uri="{9D8B030D-6E8A-4147-A177-3AD203B41FA5}">
                      <a16:colId xmlns:a16="http://schemas.microsoft.com/office/drawing/2014/main" val="20001"/>
                    </a:ext>
                  </a:extLst>
                </a:gridCol>
              </a:tblGrid>
              <a:tr h="370840">
                <a:tc>
                  <a:txBody>
                    <a:bodyPr/>
                    <a:lstStyle/>
                    <a:p>
                      <a:r>
                        <a:rPr lang="es-CL" dirty="0"/>
                        <a:t>Presión </a:t>
                      </a:r>
                    </a:p>
                  </a:txBody>
                  <a:tcPr>
                    <a:solidFill>
                      <a:srgbClr val="92D050"/>
                    </a:solidFill>
                  </a:tcPr>
                </a:tc>
                <a:tc>
                  <a:txBody>
                    <a:bodyPr/>
                    <a:lstStyle/>
                    <a:p>
                      <a:r>
                        <a:rPr lang="es-CL" dirty="0"/>
                        <a:t>Temperatura </a:t>
                      </a:r>
                    </a:p>
                  </a:txBody>
                  <a:tcPr>
                    <a:solidFill>
                      <a:srgbClr val="92D050"/>
                    </a:solidFill>
                  </a:tcPr>
                </a:tc>
                <a:extLst>
                  <a:ext uri="{0D108BD9-81ED-4DB2-BD59-A6C34878D82A}">
                    <a16:rowId xmlns:a16="http://schemas.microsoft.com/office/drawing/2014/main" val="10000"/>
                  </a:ext>
                </a:extLst>
              </a:tr>
              <a:tr h="370840">
                <a:tc>
                  <a:txBody>
                    <a:bodyPr/>
                    <a:lstStyle/>
                    <a:p>
                      <a:r>
                        <a:rPr lang="es-CL" dirty="0"/>
                        <a:t>Alta</a:t>
                      </a:r>
                    </a:p>
                  </a:txBody>
                  <a:tcPr>
                    <a:solidFill>
                      <a:srgbClr val="92D050"/>
                    </a:solidFill>
                  </a:tcPr>
                </a:tc>
                <a:tc>
                  <a:txBody>
                    <a:bodyPr/>
                    <a:lstStyle/>
                    <a:p>
                      <a:r>
                        <a:rPr lang="es-CL" dirty="0"/>
                        <a:t>Baja</a:t>
                      </a:r>
                    </a:p>
                  </a:txBody>
                  <a:tcPr>
                    <a:solidFill>
                      <a:srgbClr val="92D050"/>
                    </a:solidFill>
                  </a:tcPr>
                </a:tc>
                <a:extLst>
                  <a:ext uri="{0D108BD9-81ED-4DB2-BD59-A6C34878D82A}">
                    <a16:rowId xmlns:a16="http://schemas.microsoft.com/office/drawing/2014/main" val="10001"/>
                  </a:ext>
                </a:extLst>
              </a:tr>
            </a:tbl>
          </a:graphicData>
        </a:graphic>
      </p:graphicFrame>
      <p:sp>
        <p:nvSpPr>
          <p:cNvPr id="12" name="11 Cerrar llave"/>
          <p:cNvSpPr/>
          <p:nvPr/>
        </p:nvSpPr>
        <p:spPr>
          <a:xfrm>
            <a:off x="4661483" y="3527401"/>
            <a:ext cx="288032" cy="10156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46626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8448" y="176169"/>
            <a:ext cx="8883941" cy="369332"/>
          </a:xfrm>
          <a:prstGeom prst="rect">
            <a:avLst/>
          </a:prstGeom>
          <a:noFill/>
        </p:spPr>
        <p:txBody>
          <a:bodyPr wrap="square" rtlCol="0">
            <a:spAutoFit/>
          </a:bodyPr>
          <a:lstStyle/>
          <a:p>
            <a:r>
              <a:rPr lang="es-CL" dirty="0"/>
              <a:t>Leyes de los Gases</a:t>
            </a:r>
          </a:p>
        </p:txBody>
      </p:sp>
      <p:sp>
        <p:nvSpPr>
          <p:cNvPr id="3" name="CuadroTexto 2"/>
          <p:cNvSpPr txBox="1"/>
          <p:nvPr/>
        </p:nvSpPr>
        <p:spPr>
          <a:xfrm>
            <a:off x="696286" y="880844"/>
            <a:ext cx="8674217" cy="369332"/>
          </a:xfrm>
          <a:prstGeom prst="rect">
            <a:avLst/>
          </a:prstGeom>
          <a:noFill/>
        </p:spPr>
        <p:txBody>
          <a:bodyPr wrap="square" rtlCol="0">
            <a:spAutoFit/>
          </a:bodyPr>
          <a:lstStyle/>
          <a:p>
            <a:r>
              <a:rPr lang="es-CL" dirty="0">
                <a:ln w="0"/>
                <a:solidFill>
                  <a:srgbClr val="0070C0"/>
                </a:solidFill>
                <a:effectLst>
                  <a:outerShdw blurRad="38100" dist="25400" dir="5400000" algn="ctr" rotWithShape="0">
                    <a:srgbClr val="6E747A">
                      <a:alpha val="43000"/>
                    </a:srgbClr>
                  </a:outerShdw>
                </a:effectLst>
              </a:rPr>
              <a:t>¿Cantidad de sustancia? </a:t>
            </a:r>
          </a:p>
        </p:txBody>
      </p:sp>
      <p:sp>
        <p:nvSpPr>
          <p:cNvPr id="5" name="CuadroTexto 4"/>
          <p:cNvSpPr txBox="1"/>
          <p:nvPr/>
        </p:nvSpPr>
        <p:spPr>
          <a:xfrm>
            <a:off x="822121" y="1493240"/>
            <a:ext cx="8548382" cy="1200329"/>
          </a:xfrm>
          <a:prstGeom prst="rect">
            <a:avLst/>
          </a:prstGeom>
          <a:noFill/>
        </p:spPr>
        <p:txBody>
          <a:bodyPr wrap="square" rtlCol="0">
            <a:spAutoFit/>
          </a:bodyPr>
          <a:lstStyle/>
          <a:p>
            <a:r>
              <a:rPr lang="es-CL" dirty="0"/>
              <a:t>Se representa mediante el mol. El mol es aquel número de gramos de una sustancia numéricamente igual a la masa molecular de la sustancia:</a:t>
            </a:r>
          </a:p>
          <a:p>
            <a:endParaRPr lang="es-CL" dirty="0"/>
          </a:p>
          <a:p>
            <a:endParaRPr lang="es-CL" dirty="0"/>
          </a:p>
        </p:txBody>
      </p:sp>
      <p:pic>
        <p:nvPicPr>
          <p:cNvPr id="6" name="Imagen 5"/>
          <p:cNvPicPr>
            <a:picLocks noChangeAspect="1"/>
          </p:cNvPicPr>
          <p:nvPr/>
        </p:nvPicPr>
        <p:blipFill>
          <a:blip r:embed="rId2"/>
          <a:stretch>
            <a:fillRect/>
          </a:stretch>
        </p:blipFill>
        <p:spPr>
          <a:xfrm>
            <a:off x="3285164" y="2319250"/>
            <a:ext cx="4229100" cy="86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Diagrama 6"/>
          <p:cNvGraphicFramePr/>
          <p:nvPr>
            <p:extLst>
              <p:ext uri="{D42A27DB-BD31-4B8C-83A1-F6EECF244321}">
                <p14:modId xmlns:p14="http://schemas.microsoft.com/office/powerpoint/2010/main" val="4105352612"/>
              </p:ext>
            </p:extLst>
          </p:nvPr>
        </p:nvGraphicFramePr>
        <p:xfrm>
          <a:off x="822121" y="3804805"/>
          <a:ext cx="4974672" cy="2618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lamada de flecha a la derecha 7"/>
          <p:cNvSpPr/>
          <p:nvPr/>
        </p:nvSpPr>
        <p:spPr>
          <a:xfrm>
            <a:off x="5570290" y="4093828"/>
            <a:ext cx="402671" cy="2122414"/>
          </a:xfrm>
          <a:prstGeom prst="rightArrowCallout">
            <a:avLst>
              <a:gd name="adj1" fmla="val 0"/>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p:cNvSpPr txBox="1"/>
          <p:nvPr/>
        </p:nvSpPr>
        <p:spPr>
          <a:xfrm>
            <a:off x="6149130" y="4613945"/>
            <a:ext cx="3758268" cy="923330"/>
          </a:xfrm>
          <a:prstGeom prst="rect">
            <a:avLst/>
          </a:prstGeom>
          <a:noFill/>
        </p:spPr>
        <p:txBody>
          <a:bodyPr wrap="square" rtlCol="0">
            <a:spAutoFit/>
          </a:bodyPr>
          <a:lstStyle/>
          <a:p>
            <a:pPr algn="just"/>
            <a:r>
              <a:rPr lang="es-CL" dirty="0"/>
              <a:t>La Ley de los gases se basa en (4) variables para definir la condición o estado de un gas </a:t>
            </a:r>
          </a:p>
        </p:txBody>
      </p:sp>
      <p:sp>
        <p:nvSpPr>
          <p:cNvPr id="10" name="CuadroTexto 9"/>
          <p:cNvSpPr txBox="1"/>
          <p:nvPr/>
        </p:nvSpPr>
        <p:spPr>
          <a:xfrm>
            <a:off x="6442745" y="5645791"/>
            <a:ext cx="3900881" cy="923330"/>
          </a:xfrm>
          <a:prstGeom prst="rect">
            <a:avLst/>
          </a:prstGeom>
          <a:noFill/>
        </p:spPr>
        <p:txBody>
          <a:bodyPr wrap="square" rtlCol="0">
            <a:spAutoFit/>
          </a:bodyPr>
          <a:lstStyle/>
          <a:p>
            <a:r>
              <a:rPr lang="es-CL" dirty="0"/>
              <a:t>Se definen dos situaciones:</a:t>
            </a:r>
          </a:p>
          <a:p>
            <a:r>
              <a:rPr lang="es-CL" dirty="0"/>
              <a:t>-A)Gases Ideales.</a:t>
            </a:r>
          </a:p>
          <a:p>
            <a:r>
              <a:rPr lang="es-CL" dirty="0"/>
              <a:t>-B)Gases No Ideales.</a:t>
            </a:r>
          </a:p>
        </p:txBody>
      </p:sp>
    </p:spTree>
    <p:extLst>
      <p:ext uri="{BB962C8B-B14F-4D97-AF65-F5344CB8AC3E}">
        <p14:creationId xmlns:p14="http://schemas.microsoft.com/office/powerpoint/2010/main" val="2115957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6837" y="226503"/>
            <a:ext cx="8288323" cy="369332"/>
          </a:xfrm>
          <a:prstGeom prst="rect">
            <a:avLst/>
          </a:prstGeom>
          <a:noFill/>
        </p:spPr>
        <p:txBody>
          <a:bodyPr wrap="square" rtlCol="0">
            <a:spAutoFit/>
          </a:bodyPr>
          <a:lstStyle/>
          <a:p>
            <a:r>
              <a:rPr lang="es-CL" dirty="0"/>
              <a:t>Gas Ideal</a:t>
            </a:r>
          </a:p>
        </p:txBody>
      </p:sp>
      <p:cxnSp>
        <p:nvCxnSpPr>
          <p:cNvPr id="4" name="Conector recto de flecha 3"/>
          <p:cNvCxnSpPr/>
          <p:nvPr/>
        </p:nvCxnSpPr>
        <p:spPr>
          <a:xfrm>
            <a:off x="1510018" y="402672"/>
            <a:ext cx="2139193" cy="8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3808602" y="226503"/>
            <a:ext cx="4563611" cy="369332"/>
          </a:xfrm>
          <a:prstGeom prst="rect">
            <a:avLst/>
          </a:prstGeom>
          <a:noFill/>
        </p:spPr>
        <p:txBody>
          <a:bodyPr wrap="square" rtlCol="0">
            <a:spAutoFit/>
          </a:bodyPr>
          <a:lstStyle/>
          <a:p>
            <a:r>
              <a:rPr lang="es-CL" dirty="0"/>
              <a:t>Es un modelo.</a:t>
            </a:r>
          </a:p>
        </p:txBody>
      </p:sp>
      <p:sp>
        <p:nvSpPr>
          <p:cNvPr id="6" name="CuadroTexto 5"/>
          <p:cNvSpPr txBox="1"/>
          <p:nvPr/>
        </p:nvSpPr>
        <p:spPr>
          <a:xfrm>
            <a:off x="427839" y="822121"/>
            <a:ext cx="6602135" cy="369332"/>
          </a:xfrm>
          <a:prstGeom prst="rect">
            <a:avLst/>
          </a:prstGeom>
          <a:noFill/>
        </p:spPr>
        <p:txBody>
          <a:bodyPr wrap="square" rtlCol="0">
            <a:spAutoFit/>
          </a:bodyPr>
          <a:lstStyle/>
          <a:p>
            <a:r>
              <a:rPr lang="es-CL" dirty="0">
                <a:ln w="0"/>
                <a:solidFill>
                  <a:srgbClr val="0070C0"/>
                </a:solidFill>
                <a:effectLst>
                  <a:outerShdw blurRad="38100" dist="25400" dir="5400000" algn="ctr" rotWithShape="0">
                    <a:srgbClr val="6E747A">
                      <a:alpha val="43000"/>
                    </a:srgbClr>
                  </a:outerShdw>
                </a:effectLst>
              </a:rPr>
              <a:t>¿En qué consiste el modelo de gas ideal?</a:t>
            </a:r>
          </a:p>
        </p:txBody>
      </p:sp>
      <p:sp>
        <p:nvSpPr>
          <p:cNvPr id="8" name="CuadroTexto 7"/>
          <p:cNvSpPr txBox="1"/>
          <p:nvPr/>
        </p:nvSpPr>
        <p:spPr>
          <a:xfrm>
            <a:off x="570450" y="1417739"/>
            <a:ext cx="9991725" cy="4462760"/>
          </a:xfrm>
          <a:prstGeom prst="rect">
            <a:avLst/>
          </a:prstGeom>
          <a:noFill/>
        </p:spPr>
        <p:txBody>
          <a:bodyPr wrap="square" rtlCol="0">
            <a:spAutoFit/>
          </a:bodyPr>
          <a:lstStyle/>
          <a:p>
            <a:pPr marL="285750" indent="-285750" algn="just">
              <a:buFont typeface="Wingdings" panose="05000000000000000000" pitchFamily="2" charset="2"/>
              <a:buChar char="Ø"/>
            </a:pPr>
            <a:r>
              <a:rPr lang="es-CL" dirty="0"/>
              <a:t>Gas constituido por un n° grande de moléculas puntuales en movimiento aleatorio y a distancia grande, lo que resulta en interacciones durante un choque perfectamente elástico entre ellas.</a:t>
            </a:r>
          </a:p>
          <a:p>
            <a:pPr algn="just"/>
            <a:endParaRPr lang="es-CL" dirty="0"/>
          </a:p>
          <a:p>
            <a:pPr marL="285750" indent="-285750" algn="just">
              <a:buFont typeface="Wingdings" panose="05000000000000000000" pitchFamily="2" charset="2"/>
              <a:buChar char="Ø"/>
            </a:pPr>
            <a:r>
              <a:rPr lang="es-CL" dirty="0"/>
              <a:t>Si la presión es baja, esto es : P</a:t>
            </a:r>
            <a:r>
              <a:rPr lang="es-CL" sz="3200" dirty="0"/>
              <a:t> ‹ </a:t>
            </a:r>
            <a:r>
              <a:rPr lang="es-CL" dirty="0"/>
              <a:t>10 atm             Comportamiento ideal (no        </a:t>
            </a:r>
          </a:p>
          <a:p>
            <a:pPr algn="just"/>
            <a:r>
              <a:rPr lang="es-CL" dirty="0"/>
              <a:t>                                                                                 importa la temperatura a la  </a:t>
            </a:r>
          </a:p>
          <a:p>
            <a:pPr algn="just"/>
            <a:r>
              <a:rPr lang="es-CL" dirty="0"/>
              <a:t>                                                                                 que se encuentre)</a:t>
            </a:r>
          </a:p>
          <a:p>
            <a:pPr algn="just"/>
            <a:endParaRPr lang="es-CL" dirty="0"/>
          </a:p>
          <a:p>
            <a:pPr marL="285750" indent="-285750" algn="just">
              <a:buFont typeface="Wingdings" panose="05000000000000000000" pitchFamily="2" charset="2"/>
              <a:buChar char="Ø"/>
            </a:pPr>
            <a:r>
              <a:rPr lang="es-CL" dirty="0"/>
              <a:t>Si el gas, presenta propiedades cercanas al punto crítico            Comportamiento real (no </a:t>
            </a:r>
          </a:p>
          <a:p>
            <a:pPr algn="just"/>
            <a:r>
              <a:rPr lang="es-CL" dirty="0"/>
              <a:t>                                                                                                     ideal), aquí la fase líquida y </a:t>
            </a:r>
          </a:p>
          <a:p>
            <a:pPr algn="just"/>
            <a:r>
              <a:rPr lang="es-CL" dirty="0"/>
              <a:t>                                                                                                     gaseosa se confunden.</a:t>
            </a:r>
          </a:p>
          <a:p>
            <a:pPr algn="just"/>
            <a:endParaRPr lang="es-CL" dirty="0"/>
          </a:p>
          <a:p>
            <a:pPr marL="285750" indent="-285750" algn="just">
              <a:buFont typeface="Wingdings" panose="05000000000000000000" pitchFamily="2" charset="2"/>
              <a:buChar char="Ø"/>
            </a:pPr>
            <a:r>
              <a:rPr lang="es-CL" dirty="0"/>
              <a:t>Un gas Ideal se rige por la ecuación de estado general, no obstante según su condición, isotérmica, isobárica e </a:t>
            </a:r>
            <a:r>
              <a:rPr lang="es-CL" dirty="0" err="1"/>
              <a:t>isocórica</a:t>
            </a:r>
            <a:r>
              <a:rPr lang="es-CL" dirty="0"/>
              <a:t>, se puede fácilmente observar cuatro (4) leyes.</a:t>
            </a:r>
          </a:p>
          <a:p>
            <a:pPr marL="285750" indent="-285750" algn="just">
              <a:buFont typeface="Wingdings" panose="05000000000000000000" pitchFamily="2" charset="2"/>
              <a:buChar char="Ø"/>
            </a:pPr>
            <a:endParaRPr lang="es-CL" dirty="0"/>
          </a:p>
        </p:txBody>
      </p:sp>
      <p:cxnSp>
        <p:nvCxnSpPr>
          <p:cNvPr id="9" name="Conector recto de flecha 8"/>
          <p:cNvCxnSpPr/>
          <p:nvPr/>
        </p:nvCxnSpPr>
        <p:spPr>
          <a:xfrm flipV="1">
            <a:off x="5423700" y="2891929"/>
            <a:ext cx="666706" cy="1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6826059" y="4006201"/>
            <a:ext cx="666706" cy="1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2129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par>
                                <p:cTn id="13" presetID="6"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7348" y="291205"/>
            <a:ext cx="8280920" cy="584775"/>
          </a:xfrm>
          <a:prstGeom prst="rect">
            <a:avLst/>
          </a:prstGeom>
          <a:noFill/>
        </p:spPr>
        <p:txBody>
          <a:bodyPr wrap="square" rtlCol="0">
            <a:spAutoFit/>
          </a:bodyPr>
          <a:lstStyle/>
          <a:p>
            <a:r>
              <a:rPr lang="es-CL" sz="3200" b="1" dirty="0"/>
              <a:t>Ecuaciones de Estado</a:t>
            </a:r>
          </a:p>
        </p:txBody>
      </p:sp>
      <mc:AlternateContent xmlns:mc="http://schemas.openxmlformats.org/markup-compatibility/2006" xmlns:a14="http://schemas.microsoft.com/office/drawing/2010/main">
        <mc:Choice Requires="a14">
          <p:sp>
            <p:nvSpPr>
              <p:cNvPr id="3" name="2 CuadroTexto"/>
              <p:cNvSpPr txBox="1"/>
              <p:nvPr/>
            </p:nvSpPr>
            <p:spPr>
              <a:xfrm>
                <a:off x="660925" y="1257960"/>
                <a:ext cx="2057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sz="2400" i="1">
                          <a:latin typeface="Cambria Math"/>
                        </a:rPr>
                        <m:t>𝑓</m:t>
                      </m:r>
                      <m:d>
                        <m:dPr>
                          <m:ctrlPr>
                            <a:rPr lang="es-CL" sz="2400" i="1">
                              <a:latin typeface="Cambria Math" panose="02040503050406030204" pitchFamily="18" charset="0"/>
                            </a:rPr>
                          </m:ctrlPr>
                        </m:dPr>
                        <m:e>
                          <m:r>
                            <a:rPr lang="es-CL" sz="2400" i="1">
                              <a:latin typeface="Cambria Math"/>
                            </a:rPr>
                            <m:t>𝑃</m:t>
                          </m:r>
                          <m:r>
                            <a:rPr lang="es-CL" sz="2400" i="1">
                              <a:latin typeface="Cambria Math"/>
                            </a:rPr>
                            <m:t>,</m:t>
                          </m:r>
                          <m:r>
                            <a:rPr lang="es-CL" sz="2400" i="1">
                              <a:latin typeface="Cambria Math"/>
                            </a:rPr>
                            <m:t>𝑣</m:t>
                          </m:r>
                          <m:r>
                            <a:rPr lang="es-CL" sz="2400" i="1">
                              <a:latin typeface="Cambria Math"/>
                            </a:rPr>
                            <m:t>,</m:t>
                          </m:r>
                          <m:r>
                            <a:rPr lang="es-CL" sz="2400" i="1">
                              <a:latin typeface="Cambria Math"/>
                            </a:rPr>
                            <m:t>𝑇</m:t>
                          </m:r>
                        </m:e>
                      </m:d>
                      <m:r>
                        <a:rPr lang="es-CL" sz="2400" i="1">
                          <a:latin typeface="Cambria Math"/>
                        </a:rPr>
                        <m:t>=0</m:t>
                      </m:r>
                    </m:oMath>
                  </m:oMathPara>
                </a14:m>
                <a:endParaRPr lang="es-CL" sz="2400" dirty="0"/>
              </a:p>
            </p:txBody>
          </p:sp>
        </mc:Choice>
        <mc:Fallback xmlns="">
          <p:sp>
            <p:nvSpPr>
              <p:cNvPr id="3" name="2 CuadroTexto"/>
              <p:cNvSpPr txBox="1">
                <a:spLocks noRot="1" noChangeAspect="1" noMove="1" noResize="1" noEditPoints="1" noAdjustHandles="1" noChangeArrowheads="1" noChangeShapeType="1" noTextEdit="1"/>
              </p:cNvSpPr>
              <p:nvPr/>
            </p:nvSpPr>
            <p:spPr>
              <a:xfrm>
                <a:off x="660925" y="1257960"/>
                <a:ext cx="2057230" cy="461665"/>
              </a:xfrm>
              <a:prstGeom prst="rect">
                <a:avLst/>
              </a:prstGeom>
              <a:blipFill rotWithShape="0">
                <a:blip r:embed="rId2"/>
                <a:stretch>
                  <a:fillRect b="-19737"/>
                </a:stretch>
              </a:blipFill>
            </p:spPr>
            <p:txBody>
              <a:bodyPr/>
              <a:lstStyle/>
              <a:p>
                <a:r>
                  <a:rPr lang="es-CL">
                    <a:noFill/>
                  </a:rPr>
                  <a:t> </a:t>
                </a:r>
              </a:p>
            </p:txBody>
          </p:sp>
        </mc:Fallback>
      </mc:AlternateContent>
      <p:sp>
        <p:nvSpPr>
          <p:cNvPr id="4" name="3 Flecha derecha"/>
          <p:cNvSpPr/>
          <p:nvPr/>
        </p:nvSpPr>
        <p:spPr>
          <a:xfrm>
            <a:off x="2975235" y="1396192"/>
            <a:ext cx="1944216" cy="23083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4 CuadroTexto"/>
          <p:cNvSpPr txBox="1"/>
          <p:nvPr/>
        </p:nvSpPr>
        <p:spPr>
          <a:xfrm>
            <a:off x="5294865" y="1133212"/>
            <a:ext cx="4436363" cy="523220"/>
          </a:xfrm>
          <a:prstGeom prst="rect">
            <a:avLst/>
          </a:prstGeom>
          <a:noFill/>
        </p:spPr>
        <p:txBody>
          <a:bodyPr wrap="square" rtlCol="0">
            <a:spAutoFit/>
          </a:bodyPr>
          <a:lstStyle/>
          <a:p>
            <a:r>
              <a:rPr lang="es-CL" sz="2800" b="1" dirty="0"/>
              <a:t>Gases </a:t>
            </a:r>
            <a:r>
              <a:rPr lang="es-CL" b="1" dirty="0"/>
              <a:t>(aire, Argón, Helio, otros) </a:t>
            </a:r>
          </a:p>
        </p:txBody>
      </p:sp>
      <p:pic>
        <p:nvPicPr>
          <p:cNvPr id="1027" name="Picture 3"/>
          <p:cNvPicPr>
            <a:picLocks noChangeAspect="1" noChangeArrowheads="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60924" y="1913664"/>
            <a:ext cx="8927693" cy="478093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Flecha derecha"/>
          <p:cNvSpPr/>
          <p:nvPr/>
        </p:nvSpPr>
        <p:spPr>
          <a:xfrm>
            <a:off x="504967" y="3671248"/>
            <a:ext cx="464024" cy="232012"/>
          </a:xfrm>
          <a:prstGeom prs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6 Rectángulo"/>
          <p:cNvSpPr/>
          <p:nvPr/>
        </p:nvSpPr>
        <p:spPr>
          <a:xfrm>
            <a:off x="968991" y="3671248"/>
            <a:ext cx="8338782" cy="232012"/>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7 Flecha abajo"/>
          <p:cNvSpPr/>
          <p:nvPr/>
        </p:nvSpPr>
        <p:spPr>
          <a:xfrm>
            <a:off x="4476466" y="2347415"/>
            <a:ext cx="272955" cy="409433"/>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Rectángulo"/>
          <p:cNvSpPr/>
          <p:nvPr/>
        </p:nvSpPr>
        <p:spPr>
          <a:xfrm>
            <a:off x="3794078" y="2988860"/>
            <a:ext cx="682388" cy="350747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Rectángulo"/>
          <p:cNvSpPr/>
          <p:nvPr/>
        </p:nvSpPr>
        <p:spPr>
          <a:xfrm>
            <a:off x="4628866" y="2988860"/>
            <a:ext cx="682388" cy="350747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abajo"/>
          <p:cNvSpPr/>
          <p:nvPr/>
        </p:nvSpPr>
        <p:spPr>
          <a:xfrm>
            <a:off x="6141493" y="2347415"/>
            <a:ext cx="300250" cy="409433"/>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Rectángulo"/>
          <p:cNvSpPr/>
          <p:nvPr/>
        </p:nvSpPr>
        <p:spPr>
          <a:xfrm>
            <a:off x="5568287" y="2988860"/>
            <a:ext cx="573206" cy="3507474"/>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14 Rectángulo"/>
          <p:cNvSpPr/>
          <p:nvPr/>
        </p:nvSpPr>
        <p:spPr>
          <a:xfrm>
            <a:off x="6414447" y="3004783"/>
            <a:ext cx="573206" cy="3507474"/>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99567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1" grpId="0" animBg="1"/>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34792" y="980728"/>
            <a:ext cx="6696744" cy="400110"/>
          </a:xfrm>
          <a:prstGeom prst="rect">
            <a:avLst/>
          </a:prstGeom>
          <a:noFill/>
        </p:spPr>
        <p:txBody>
          <a:bodyPr wrap="square" rtlCol="0">
            <a:spAutoFit/>
          </a:bodyPr>
          <a:lstStyle/>
          <a:p>
            <a:pPr algn="just"/>
            <a:r>
              <a:rPr lang="es-CL" sz="2000" dirty="0"/>
              <a:t>Ecuación de Estado General para un Gas Ideal </a:t>
            </a:r>
          </a:p>
        </p:txBody>
      </p:sp>
      <p:sp>
        <p:nvSpPr>
          <p:cNvPr id="3" name="2 CuadroTexto"/>
          <p:cNvSpPr txBox="1"/>
          <p:nvPr/>
        </p:nvSpPr>
        <p:spPr>
          <a:xfrm>
            <a:off x="503886" y="116632"/>
            <a:ext cx="6480720" cy="523220"/>
          </a:xfrm>
          <a:prstGeom prst="rect">
            <a:avLst/>
          </a:prstGeom>
          <a:noFill/>
        </p:spPr>
        <p:txBody>
          <a:bodyPr wrap="square" rtlCol="0">
            <a:spAutoFit/>
          </a:bodyPr>
          <a:lstStyle/>
          <a:p>
            <a:pPr marL="514350" indent="-514350">
              <a:buFont typeface="+mj-lt"/>
              <a:buAutoNum type="alphaUcPeriod"/>
            </a:pPr>
            <a:r>
              <a:rPr lang="es-CL" sz="2800" dirty="0">
                <a:ln w="0"/>
                <a:solidFill>
                  <a:srgbClr val="0070C0"/>
                </a:solidFill>
                <a:effectLst>
                  <a:outerShdw blurRad="38100" dist="25400" dir="5400000" algn="ctr" rotWithShape="0">
                    <a:srgbClr val="6E747A">
                      <a:alpha val="43000"/>
                    </a:srgbClr>
                  </a:outerShdw>
                </a:effectLst>
              </a:rPr>
              <a:t>Condiciones Ideales para un Gas</a:t>
            </a:r>
          </a:p>
        </p:txBody>
      </p:sp>
      <p:sp>
        <p:nvSpPr>
          <p:cNvPr id="4" name="3 CuadroTexto"/>
          <p:cNvSpPr txBox="1"/>
          <p:nvPr/>
        </p:nvSpPr>
        <p:spPr>
          <a:xfrm>
            <a:off x="913093" y="5063547"/>
            <a:ext cx="6418443" cy="400110"/>
          </a:xfrm>
          <a:prstGeom prst="rect">
            <a:avLst/>
          </a:prstGeom>
          <a:noFill/>
        </p:spPr>
        <p:txBody>
          <a:bodyPr wrap="square" rtlCol="0">
            <a:spAutoFit/>
          </a:bodyPr>
          <a:lstStyle/>
          <a:p>
            <a:r>
              <a:rPr lang="es-CL" sz="2000" dirty="0"/>
              <a:t>Densidad para un gas ideal, se obtiene:</a:t>
            </a:r>
          </a:p>
        </p:txBody>
      </p:sp>
      <p:pic>
        <p:nvPicPr>
          <p:cNvPr id="4100" name="Picture 4"/>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341894" y="5589241"/>
            <a:ext cx="1898297" cy="928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3744246" y="5733256"/>
            <a:ext cx="4392488" cy="707886"/>
          </a:xfrm>
          <a:prstGeom prst="rect">
            <a:avLst/>
          </a:prstGeom>
          <a:noFill/>
        </p:spPr>
        <p:txBody>
          <a:bodyPr wrap="square" rtlCol="0">
            <a:spAutoFit/>
          </a:bodyPr>
          <a:lstStyle/>
          <a:p>
            <a:pPr algn="just"/>
            <a:r>
              <a:rPr lang="es-CL" sz="2000" i="1" dirty="0"/>
              <a:t>PM</a:t>
            </a:r>
            <a:r>
              <a:rPr lang="es-CL" sz="2000" dirty="0"/>
              <a:t>: peso molecular del gas analizado</a:t>
            </a:r>
          </a:p>
        </p:txBody>
      </p:sp>
      <p:grpSp>
        <p:nvGrpSpPr>
          <p:cNvPr id="8" name="7 Grupo"/>
          <p:cNvGrpSpPr/>
          <p:nvPr/>
        </p:nvGrpSpPr>
        <p:grpSpPr>
          <a:xfrm>
            <a:off x="719911" y="1554324"/>
            <a:ext cx="8501489" cy="3470528"/>
            <a:chOff x="395536" y="1554324"/>
            <a:chExt cx="8501489" cy="3470528"/>
          </a:xfrm>
        </p:grpSpPr>
        <p:pic>
          <p:nvPicPr>
            <p:cNvPr id="4099" name="Picture 3"/>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6465" y="1554324"/>
              <a:ext cx="5040560" cy="2631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85451" y="1988840"/>
              <a:ext cx="2362432" cy="6492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88718" y="3212659"/>
              <a:ext cx="2327097" cy="1812193"/>
            </a:xfrm>
            <a:prstGeom prst="roundRect">
              <a:avLst>
                <a:gd name="adj" fmla="val 8594"/>
              </a:avLst>
            </a:prstGeom>
            <a:solidFill>
              <a:srgbClr val="FFFFFF">
                <a:shade val="85000"/>
              </a:srgbClr>
            </a:solidFill>
            <a:ln w="9525">
              <a:solidFill>
                <a:schemeClr val="tx1"/>
              </a:solidFill>
              <a:miter lim="800000"/>
              <a:headEnd/>
              <a:tailEnd/>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6 CuadroTexto"/>
                <p:cNvSpPr txBox="1"/>
                <p:nvPr/>
              </p:nvSpPr>
              <p:spPr>
                <a:xfrm>
                  <a:off x="395536" y="2799935"/>
                  <a:ext cx="3672408" cy="307777"/>
                </a:xfrm>
                <a:prstGeom prst="rect">
                  <a:avLst/>
                </a:prstGeom>
                <a:noFill/>
              </p:spPr>
              <p:txBody>
                <a:bodyPr wrap="square" rtlCol="0">
                  <a:spAutoFit/>
                </a:bodyPr>
                <a:lstStyle/>
                <a:p>
                  <a:r>
                    <a:rPr lang="es-CL" sz="1400" b="1" dirty="0"/>
                    <a:t>Valores que asume </a:t>
                  </a:r>
                  <a14:m>
                    <m:oMath xmlns:m="http://schemas.openxmlformats.org/officeDocument/2006/math">
                      <m:sSub>
                        <m:sSubPr>
                          <m:ctrlPr>
                            <a:rPr lang="es-CL" sz="1400" b="1" i="1">
                              <a:latin typeface="Cambria Math" panose="02040503050406030204" pitchFamily="18" charset="0"/>
                            </a:rPr>
                          </m:ctrlPr>
                        </m:sSubPr>
                        <m:e>
                          <m:r>
                            <a:rPr lang="es-CL" sz="1400" b="1" i="1">
                              <a:latin typeface="Cambria Math"/>
                            </a:rPr>
                            <m:t>𝑹</m:t>
                          </m:r>
                        </m:e>
                        <m:sub>
                          <m:r>
                            <a:rPr lang="es-CL" sz="1400" b="1" i="1">
                              <a:latin typeface="Cambria Math"/>
                            </a:rPr>
                            <m:t>𝒖</m:t>
                          </m:r>
                        </m:sub>
                      </m:sSub>
                      <m:r>
                        <a:rPr lang="es-CL" sz="1400" b="1" i="1">
                          <a:latin typeface="Cambria Math"/>
                        </a:rPr>
                        <m:t> (</m:t>
                      </m:r>
                      <m:r>
                        <a:rPr lang="es-CL" sz="1400" b="1" i="1">
                          <a:latin typeface="Cambria Math"/>
                        </a:rPr>
                        <m:t>𝒄𝒕𝒆</m:t>
                      </m:r>
                      <m:r>
                        <a:rPr lang="es-CL" sz="1400" b="1" i="1">
                          <a:latin typeface="Cambria Math"/>
                        </a:rPr>
                        <m:t> </m:t>
                      </m:r>
                      <m:r>
                        <a:rPr lang="es-CL" sz="1400" b="1" i="1">
                          <a:latin typeface="Cambria Math"/>
                        </a:rPr>
                        <m:t>𝒖𝒏𝒊𝒗𝒆𝒓𝒔𝒂𝒍</m:t>
                      </m:r>
                      <m:r>
                        <a:rPr lang="es-CL" sz="1400" b="1" i="1">
                          <a:latin typeface="Cambria Math"/>
                        </a:rPr>
                        <m:t>):</m:t>
                      </m:r>
                    </m:oMath>
                  </a14:m>
                  <a:endParaRPr lang="es-CL" sz="1400" b="1" dirty="0"/>
                </a:p>
              </p:txBody>
            </p:sp>
          </mc:Choice>
          <mc:Fallback xmlns="">
            <p:sp>
              <p:nvSpPr>
                <p:cNvPr id="7" name="6 CuadroTexto"/>
                <p:cNvSpPr txBox="1">
                  <a:spLocks noRot="1" noChangeAspect="1" noMove="1" noResize="1" noEditPoints="1" noAdjustHandles="1" noChangeArrowheads="1" noChangeShapeType="1" noTextEdit="1"/>
                </p:cNvSpPr>
                <p:nvPr/>
              </p:nvSpPr>
              <p:spPr>
                <a:xfrm>
                  <a:off x="395536" y="2799935"/>
                  <a:ext cx="3672408" cy="307777"/>
                </a:xfrm>
                <a:prstGeom prst="rect">
                  <a:avLst/>
                </a:prstGeom>
                <a:blipFill rotWithShape="0">
                  <a:blip r:embed="rId8"/>
                  <a:stretch>
                    <a:fillRect l="-498" t="-3922" b="-17647"/>
                  </a:stretch>
                </a:blipFill>
              </p:spPr>
              <p:txBody>
                <a:bodyPr/>
                <a:lstStyle/>
                <a:p>
                  <a:r>
                    <a:rPr lang="es-CL">
                      <a:noFill/>
                    </a:rPr>
                    <a:t> </a:t>
                  </a:r>
                </a:p>
              </p:txBody>
            </p:sp>
          </mc:Fallback>
        </mc:AlternateContent>
      </p:grpSp>
      <p:grpSp>
        <p:nvGrpSpPr>
          <p:cNvPr id="12" name="11 Grupo"/>
          <p:cNvGrpSpPr/>
          <p:nvPr/>
        </p:nvGrpSpPr>
        <p:grpSpPr>
          <a:xfrm>
            <a:off x="634792" y="2638058"/>
            <a:ext cx="3094716" cy="2425489"/>
            <a:chOff x="0" y="2492896"/>
            <a:chExt cx="3487522" cy="2761401"/>
          </a:xfrm>
        </p:grpSpPr>
        <p:sp>
          <p:nvSpPr>
            <p:cNvPr id="5" name="4 Elipse"/>
            <p:cNvSpPr/>
            <p:nvPr/>
          </p:nvSpPr>
          <p:spPr>
            <a:xfrm>
              <a:off x="0" y="2983213"/>
              <a:ext cx="3487522" cy="2271084"/>
            </a:xfrm>
            <a:prstGeom prst="ellipse">
              <a:avLst/>
            </a:prstGeom>
            <a:noFill/>
            <a:ln>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L"/>
            </a:p>
          </p:txBody>
        </p:sp>
        <p:cxnSp>
          <p:nvCxnSpPr>
            <p:cNvPr id="10" name="9 Conector recto de flecha"/>
            <p:cNvCxnSpPr/>
            <p:nvPr/>
          </p:nvCxnSpPr>
          <p:spPr>
            <a:xfrm flipH="1">
              <a:off x="2555776" y="2492896"/>
              <a:ext cx="144016" cy="307408"/>
            </a:xfrm>
            <a:prstGeom prst="straightConnector1">
              <a:avLst/>
            </a:prstGeom>
            <a:ln>
              <a:solidFill>
                <a:srgbClr val="92D050"/>
              </a:solidFill>
              <a:tailEnd type="arrow"/>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481062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animEffect transition="in" filter="fade">
                                      <p:cBhvr>
                                        <p:cTn id="21" dur="750"/>
                                        <p:tgtEl>
                                          <p:spTgt spid="4100"/>
                                        </p:tgtEl>
                                      </p:cBhvr>
                                    </p:animEffect>
                                    <p:anim calcmode="lin" valueType="num">
                                      <p:cBhvr>
                                        <p:cTn id="22" dur="750" fill="hold"/>
                                        <p:tgtEl>
                                          <p:spTgt spid="4100"/>
                                        </p:tgtEl>
                                        <p:attrNameLst>
                                          <p:attrName>ppt_x</p:attrName>
                                        </p:attrNameLst>
                                      </p:cBhvr>
                                      <p:tavLst>
                                        <p:tav tm="0">
                                          <p:val>
                                            <p:strVal val="#ppt_x"/>
                                          </p:val>
                                        </p:tav>
                                        <p:tav tm="100000">
                                          <p:val>
                                            <p:strVal val="#ppt_x"/>
                                          </p:val>
                                        </p:tav>
                                      </p:tavLst>
                                    </p:anim>
                                    <p:anim calcmode="lin" valueType="num">
                                      <p:cBhvr>
                                        <p:cTn id="23" dur="75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62" y="374072"/>
            <a:ext cx="8601480" cy="2812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1 CuadroTexto"/>
          <p:cNvSpPr txBox="1"/>
          <p:nvPr/>
        </p:nvSpPr>
        <p:spPr>
          <a:xfrm>
            <a:off x="2549237" y="3602180"/>
            <a:ext cx="5458690" cy="523220"/>
          </a:xfrm>
          <a:prstGeom prst="rect">
            <a:avLst/>
          </a:prstGeom>
          <a:noFill/>
        </p:spPr>
        <p:txBody>
          <a:bodyPr wrap="square" rtlCol="0">
            <a:spAutoFit/>
          </a:bodyPr>
          <a:lstStyle/>
          <a:p>
            <a:r>
              <a:rPr lang="es-CL" sz="2800" dirty="0">
                <a:solidFill>
                  <a:schemeClr val="tx2">
                    <a:lumMod val="75000"/>
                  </a:schemeClr>
                </a:solidFill>
              </a:rPr>
              <a:t>Somos Ingenieros sociales</a:t>
            </a:r>
          </a:p>
        </p:txBody>
      </p:sp>
      <p:sp>
        <p:nvSpPr>
          <p:cNvPr id="3" name="2 Elipse"/>
          <p:cNvSpPr/>
          <p:nvPr/>
        </p:nvSpPr>
        <p:spPr>
          <a:xfrm>
            <a:off x="651164" y="4821380"/>
            <a:ext cx="2272145"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400" dirty="0"/>
              <a:t>IDEAL</a:t>
            </a:r>
          </a:p>
        </p:txBody>
      </p:sp>
      <p:sp>
        <p:nvSpPr>
          <p:cNvPr id="4" name="3 Pentágono"/>
          <p:cNvSpPr/>
          <p:nvPr/>
        </p:nvSpPr>
        <p:spPr>
          <a:xfrm>
            <a:off x="3560630" y="4980703"/>
            <a:ext cx="1787236" cy="270164"/>
          </a:xfrm>
          <a:prstGeom prst="homePlate">
            <a:avLst/>
          </a:prstGeom>
          <a:solidFill>
            <a:srgbClr val="CC3300"/>
          </a:soli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4 Explosión 1"/>
          <p:cNvSpPr/>
          <p:nvPr/>
        </p:nvSpPr>
        <p:spPr>
          <a:xfrm>
            <a:off x="5860473" y="4592782"/>
            <a:ext cx="2147454" cy="113607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REAL</a:t>
            </a:r>
          </a:p>
        </p:txBody>
      </p:sp>
      <p:sp>
        <p:nvSpPr>
          <p:cNvPr id="6" name="5 CuadroTexto"/>
          <p:cNvSpPr txBox="1"/>
          <p:nvPr/>
        </p:nvSpPr>
        <p:spPr>
          <a:xfrm>
            <a:off x="8617527" y="4269616"/>
            <a:ext cx="3228109" cy="646331"/>
          </a:xfrm>
          <a:prstGeom prst="rect">
            <a:avLst/>
          </a:prstGeom>
          <a:noFill/>
        </p:spPr>
        <p:txBody>
          <a:bodyPr wrap="square" rtlCol="0">
            <a:spAutoFit/>
          </a:bodyPr>
          <a:lstStyle/>
          <a:p>
            <a:pPr algn="just"/>
            <a:r>
              <a:rPr lang="es-CL" dirty="0"/>
              <a:t>Sistema, acotar sistema, definir límites.</a:t>
            </a:r>
          </a:p>
        </p:txBody>
      </p:sp>
      <p:sp>
        <p:nvSpPr>
          <p:cNvPr id="13" name="12 CuadroTexto"/>
          <p:cNvSpPr txBox="1"/>
          <p:nvPr/>
        </p:nvSpPr>
        <p:spPr>
          <a:xfrm>
            <a:off x="8728364" y="5250867"/>
            <a:ext cx="2937163" cy="646331"/>
          </a:xfrm>
          <a:prstGeom prst="rect">
            <a:avLst/>
          </a:prstGeom>
          <a:noFill/>
        </p:spPr>
        <p:txBody>
          <a:bodyPr wrap="square" rtlCol="0">
            <a:spAutoFit/>
          </a:bodyPr>
          <a:lstStyle/>
          <a:p>
            <a:pPr algn="just"/>
            <a:r>
              <a:rPr lang="es-CL" dirty="0"/>
              <a:t>Establecer parámetros</a:t>
            </a:r>
          </a:p>
          <a:p>
            <a:pPr algn="just"/>
            <a:r>
              <a:rPr lang="es-CL" dirty="0"/>
              <a:t>              (</a:t>
            </a:r>
            <a:r>
              <a:rPr lang="es-CL" dirty="0" err="1"/>
              <a:t>P,T,v</a:t>
            </a:r>
            <a:r>
              <a:rPr lang="es-CL" dirty="0"/>
              <a:t>)</a:t>
            </a:r>
          </a:p>
        </p:txBody>
      </p:sp>
    </p:spTree>
    <p:extLst>
      <p:ext uri="{BB962C8B-B14F-4D97-AF65-F5344CB8AC3E}">
        <p14:creationId xmlns:p14="http://schemas.microsoft.com/office/powerpoint/2010/main" val="2511683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7573" y="227092"/>
            <a:ext cx="8208912" cy="400110"/>
          </a:xfrm>
          <a:prstGeom prst="rect">
            <a:avLst/>
          </a:prstGeom>
          <a:noFill/>
        </p:spPr>
        <p:txBody>
          <a:bodyPr wrap="square" rtlCol="0">
            <a:spAutoFit/>
          </a:bodyPr>
          <a:lstStyle/>
          <a:p>
            <a:pPr algn="just"/>
            <a:r>
              <a:rPr lang="es-CL" sz="2000" dirty="0"/>
              <a:t>Constantes de gases R</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97" y="1235204"/>
            <a:ext cx="773966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5 Grupo"/>
          <p:cNvGrpSpPr/>
          <p:nvPr/>
        </p:nvGrpSpPr>
        <p:grpSpPr>
          <a:xfrm>
            <a:off x="5048092" y="295434"/>
            <a:ext cx="5752585" cy="639602"/>
            <a:chOff x="5076056" y="257116"/>
            <a:chExt cx="4238520" cy="639602"/>
          </a:xfrm>
        </p:grpSpPr>
        <p:pic>
          <p:nvPicPr>
            <p:cNvPr id="5125" name="Picture 5"/>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076056" y="257116"/>
              <a:ext cx="792088" cy="636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084168" y="260647"/>
              <a:ext cx="1017714" cy="636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7624689" y="260648"/>
              <a:ext cx="1689887" cy="584775"/>
            </a:xfrm>
            <a:prstGeom prst="rect">
              <a:avLst/>
            </a:prstGeom>
            <a:noFill/>
          </p:spPr>
          <p:txBody>
            <a:bodyPr wrap="square" rtlCol="0">
              <a:spAutoFit/>
            </a:bodyPr>
            <a:lstStyle/>
            <a:p>
              <a:r>
                <a:rPr lang="es-CL" sz="1600" dirty="0"/>
                <a:t>Cte. de gas específica</a:t>
              </a:r>
            </a:p>
          </p:txBody>
        </p:sp>
      </p:grpSp>
      <p:grpSp>
        <p:nvGrpSpPr>
          <p:cNvPr id="9" name="8 Grupo"/>
          <p:cNvGrpSpPr/>
          <p:nvPr/>
        </p:nvGrpSpPr>
        <p:grpSpPr>
          <a:xfrm>
            <a:off x="4490629" y="1523236"/>
            <a:ext cx="953508" cy="4608512"/>
            <a:chOff x="4518592" y="1556792"/>
            <a:chExt cx="953508" cy="4608512"/>
          </a:xfrm>
        </p:grpSpPr>
        <p:sp>
          <p:nvSpPr>
            <p:cNvPr id="7" name="6 Rectángulo"/>
            <p:cNvSpPr/>
            <p:nvPr/>
          </p:nvSpPr>
          <p:spPr>
            <a:xfrm>
              <a:off x="4518592" y="2060848"/>
              <a:ext cx="953508" cy="4104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7 Flecha abajo"/>
            <p:cNvSpPr/>
            <p:nvPr/>
          </p:nvSpPr>
          <p:spPr>
            <a:xfrm>
              <a:off x="4825218" y="1556792"/>
              <a:ext cx="170128" cy="3600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0" name="9 Rectángulo"/>
          <p:cNvSpPr/>
          <p:nvPr/>
        </p:nvSpPr>
        <p:spPr>
          <a:xfrm>
            <a:off x="767751" y="3277253"/>
            <a:ext cx="7513607" cy="15684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Rectángulo"/>
          <p:cNvSpPr/>
          <p:nvPr/>
        </p:nvSpPr>
        <p:spPr>
          <a:xfrm>
            <a:off x="3588589" y="2027292"/>
            <a:ext cx="793630" cy="41044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abajo"/>
          <p:cNvSpPr/>
          <p:nvPr/>
        </p:nvSpPr>
        <p:spPr>
          <a:xfrm>
            <a:off x="3883897" y="1523236"/>
            <a:ext cx="168510" cy="383204"/>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692755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56444" y="197029"/>
            <a:ext cx="7416824" cy="400110"/>
          </a:xfrm>
          <a:prstGeom prst="rect">
            <a:avLst/>
          </a:prstGeom>
          <a:noFill/>
        </p:spPr>
        <p:txBody>
          <a:bodyPr wrap="square" rtlCol="0">
            <a:spAutoFit/>
          </a:bodyPr>
          <a:lstStyle/>
          <a:p>
            <a:pPr marL="342900" indent="-342900">
              <a:buFont typeface="+mj-lt"/>
              <a:buAutoNum type="alphaUcPeriod"/>
            </a:pPr>
            <a:r>
              <a:rPr lang="es-CL" sz="2000" dirty="0">
                <a:ln w="0"/>
                <a:solidFill>
                  <a:srgbClr val="0070C0"/>
                </a:solidFill>
                <a:effectLst>
                  <a:outerShdw blurRad="38100" dist="25400" dir="5400000" algn="ctr" rotWithShape="0">
                    <a:srgbClr val="6E747A">
                      <a:alpha val="43000"/>
                    </a:srgbClr>
                  </a:outerShdw>
                </a:effectLst>
              </a:rPr>
              <a:t>1 Ley Gas Ideal a Temperatura Constante (Ley de </a:t>
            </a:r>
            <a:r>
              <a:rPr lang="es-CL" sz="2000" dirty="0" err="1">
                <a:ln w="0"/>
                <a:solidFill>
                  <a:srgbClr val="0070C0"/>
                </a:solidFill>
                <a:effectLst>
                  <a:outerShdw blurRad="38100" dist="25400" dir="5400000" algn="ctr" rotWithShape="0">
                    <a:srgbClr val="6E747A">
                      <a:alpha val="43000"/>
                    </a:srgbClr>
                  </a:outerShdw>
                </a:effectLst>
              </a:rPr>
              <a:t>Boyle</a:t>
            </a:r>
            <a:r>
              <a:rPr lang="es-CL" sz="2000" dirty="0">
                <a:ln w="0"/>
                <a:solidFill>
                  <a:srgbClr val="0070C0"/>
                </a:solidFill>
                <a:effectLst>
                  <a:outerShdw blurRad="38100" dist="25400" dir="5400000" algn="ctr" rotWithShape="0">
                    <a:srgbClr val="6E747A">
                      <a:alpha val="43000"/>
                    </a:srgbClr>
                  </a:outerShdw>
                </a:effectLst>
              </a:rPr>
              <a:t>)</a:t>
            </a:r>
          </a:p>
        </p:txBody>
      </p:sp>
      <p:grpSp>
        <p:nvGrpSpPr>
          <p:cNvPr id="5" name="4 Grupo"/>
          <p:cNvGrpSpPr/>
          <p:nvPr/>
        </p:nvGrpSpPr>
        <p:grpSpPr>
          <a:xfrm>
            <a:off x="5427652" y="867903"/>
            <a:ext cx="3766682" cy="2252674"/>
            <a:chOff x="5648562" y="963051"/>
            <a:chExt cx="3171909" cy="2579999"/>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562" y="963051"/>
              <a:ext cx="3171909" cy="1576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948795" y="2888401"/>
              <a:ext cx="2653051" cy="654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3 Grupo"/>
          <p:cNvGrpSpPr/>
          <p:nvPr/>
        </p:nvGrpSpPr>
        <p:grpSpPr>
          <a:xfrm>
            <a:off x="369653" y="830122"/>
            <a:ext cx="4870800" cy="2714184"/>
            <a:chOff x="467544" y="1268760"/>
            <a:chExt cx="5291374" cy="2718034"/>
          </a:xfrm>
        </p:grpSpPr>
        <p:pic>
          <p:nvPicPr>
            <p:cNvPr id="6147" name="Picture 3"/>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67544" y="1268760"/>
              <a:ext cx="5291374" cy="2160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925099" y="3543050"/>
              <a:ext cx="2376264" cy="443744"/>
            </a:xfrm>
            <a:prstGeom prst="rect">
              <a:avLst/>
            </a:prstGeom>
            <a:noFill/>
          </p:spPr>
          <p:txBody>
            <a:bodyPr wrap="square" rtlCol="0">
              <a:spAutoFit/>
            </a:bodyPr>
            <a:lstStyle/>
            <a:p>
              <a:r>
                <a:rPr lang="es-CL" sz="2000" dirty="0"/>
                <a:t>Isotérmico</a:t>
              </a:r>
            </a:p>
          </p:txBody>
        </p:sp>
      </p:grpSp>
      <p:sp>
        <p:nvSpPr>
          <p:cNvPr id="6" name="5 CuadroTexto"/>
          <p:cNvSpPr txBox="1"/>
          <p:nvPr/>
        </p:nvSpPr>
        <p:spPr>
          <a:xfrm>
            <a:off x="241842" y="3777289"/>
            <a:ext cx="7200800" cy="400110"/>
          </a:xfrm>
          <a:prstGeom prst="rect">
            <a:avLst/>
          </a:prstGeom>
          <a:noFill/>
        </p:spPr>
        <p:txBody>
          <a:bodyPr wrap="square" rtlCol="0">
            <a:spAutoFit/>
          </a:bodyPr>
          <a:lstStyle/>
          <a:p>
            <a:r>
              <a:rPr lang="es-CL" sz="2000" dirty="0">
                <a:ln w="0"/>
                <a:solidFill>
                  <a:srgbClr val="0070C0"/>
                </a:solidFill>
                <a:effectLst>
                  <a:outerShdw blurRad="38100" dist="25400" dir="5400000" algn="ctr" rotWithShape="0">
                    <a:srgbClr val="6E747A">
                      <a:alpha val="43000"/>
                    </a:srgbClr>
                  </a:outerShdw>
                </a:effectLst>
              </a:rPr>
              <a:t>A. 2 Ley de Gas Ideal a Presión Constante (Ley de Charles) </a:t>
            </a:r>
          </a:p>
        </p:txBody>
      </p:sp>
      <p:grpSp>
        <p:nvGrpSpPr>
          <p:cNvPr id="10" name="9 Grupo"/>
          <p:cNvGrpSpPr/>
          <p:nvPr/>
        </p:nvGrpSpPr>
        <p:grpSpPr>
          <a:xfrm>
            <a:off x="483085" y="4301485"/>
            <a:ext cx="8711249" cy="2472704"/>
            <a:chOff x="578160" y="4293096"/>
            <a:chExt cx="8711249" cy="2472704"/>
          </a:xfrm>
        </p:grpSpPr>
        <p:grpSp>
          <p:nvGrpSpPr>
            <p:cNvPr id="8" name="7 Grupo"/>
            <p:cNvGrpSpPr/>
            <p:nvPr/>
          </p:nvGrpSpPr>
          <p:grpSpPr>
            <a:xfrm>
              <a:off x="578160" y="4293096"/>
              <a:ext cx="4293970" cy="2076068"/>
              <a:chOff x="1070118" y="5013176"/>
              <a:chExt cx="4086225" cy="1638300"/>
            </a:xfrm>
          </p:grpSpPr>
          <p:pic>
            <p:nvPicPr>
              <p:cNvPr id="6151" name="Picture 7"/>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1070118" y="5013176"/>
                <a:ext cx="4086225" cy="1638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1084632" y="6438822"/>
                <a:ext cx="981602" cy="198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6979" y="4293096"/>
              <a:ext cx="3872430" cy="1534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9">
              <a:biLevel thresh="7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032489" y="5937017"/>
              <a:ext cx="1940888" cy="827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1816783" y="6365690"/>
              <a:ext cx="2166691" cy="400110"/>
            </a:xfrm>
            <a:prstGeom prst="rect">
              <a:avLst/>
            </a:prstGeom>
            <a:noFill/>
          </p:spPr>
          <p:txBody>
            <a:bodyPr wrap="square" rtlCol="0">
              <a:spAutoFit/>
            </a:bodyPr>
            <a:lstStyle/>
            <a:p>
              <a:r>
                <a:rPr lang="es-CL" sz="2000" dirty="0"/>
                <a:t>Isobárico</a:t>
              </a:r>
            </a:p>
          </p:txBody>
        </p:sp>
      </p:grpSp>
      <p:sp>
        <p:nvSpPr>
          <p:cNvPr id="11" name="Rectángulo 10"/>
          <p:cNvSpPr/>
          <p:nvPr/>
        </p:nvSpPr>
        <p:spPr>
          <a:xfrm>
            <a:off x="411598" y="6374079"/>
            <a:ext cx="121699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5937414" y="5853041"/>
            <a:ext cx="2057294" cy="10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26861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71734" y="171862"/>
            <a:ext cx="7056784" cy="400110"/>
          </a:xfrm>
          <a:prstGeom prst="rect">
            <a:avLst/>
          </a:prstGeom>
          <a:noFill/>
        </p:spPr>
        <p:txBody>
          <a:bodyPr wrap="square" rtlCol="0">
            <a:spAutoFit/>
          </a:bodyPr>
          <a:lstStyle/>
          <a:p>
            <a:r>
              <a:rPr lang="es-CL" sz="2000" dirty="0">
                <a:ln w="0"/>
                <a:solidFill>
                  <a:srgbClr val="0070C0"/>
                </a:solidFill>
                <a:effectLst>
                  <a:outerShdw blurRad="38100" dist="25400" dir="5400000" algn="ctr" rotWithShape="0">
                    <a:srgbClr val="6E747A">
                      <a:alpha val="43000"/>
                    </a:srgbClr>
                  </a:outerShdw>
                </a:effectLst>
              </a:rPr>
              <a:t>A.  3 Ley Gas Ideal a Volumen Constante (Ley Gay-Lussac)</a:t>
            </a:r>
          </a:p>
        </p:txBody>
      </p:sp>
      <p:grpSp>
        <p:nvGrpSpPr>
          <p:cNvPr id="8" name="7 Grupo"/>
          <p:cNvGrpSpPr/>
          <p:nvPr/>
        </p:nvGrpSpPr>
        <p:grpSpPr>
          <a:xfrm>
            <a:off x="838072" y="669880"/>
            <a:ext cx="7713564" cy="2894756"/>
            <a:chOff x="899591" y="908720"/>
            <a:chExt cx="7713564" cy="2894756"/>
          </a:xfrm>
        </p:grpSpPr>
        <p:pic>
          <p:nvPicPr>
            <p:cNvPr id="7171" name="Picture 3"/>
            <p:cNvPicPr>
              <a:picLocks noChangeAspect="1" noChangeArrowheads="1"/>
            </p:cNvPicPr>
            <p:nvPr/>
          </p:nvPicPr>
          <p:blipFill>
            <a:blip r:embed="rId2">
              <a:grayscl/>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723530" y="1590138"/>
              <a:ext cx="1889625" cy="755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4 Grupo"/>
            <p:cNvGrpSpPr/>
            <p:nvPr/>
          </p:nvGrpSpPr>
          <p:grpSpPr>
            <a:xfrm>
              <a:off x="899591" y="908720"/>
              <a:ext cx="5759517" cy="2894756"/>
              <a:chOff x="899591" y="908720"/>
              <a:chExt cx="5759517" cy="2894756"/>
            </a:xfrm>
          </p:grpSpPr>
          <p:grpSp>
            <p:nvGrpSpPr>
              <p:cNvPr id="3" name="2 Grupo"/>
              <p:cNvGrpSpPr/>
              <p:nvPr/>
            </p:nvGrpSpPr>
            <p:grpSpPr>
              <a:xfrm>
                <a:off x="899591" y="908720"/>
                <a:ext cx="5759517" cy="2519812"/>
                <a:chOff x="827583" y="2661788"/>
                <a:chExt cx="5759517" cy="2519812"/>
              </a:xfrm>
            </p:grpSpPr>
            <p:pic>
              <p:nvPicPr>
                <p:cNvPr id="717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27583" y="2661788"/>
                  <a:ext cx="1966753" cy="2519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519060" y="2733796"/>
                  <a:ext cx="4068040" cy="2304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3 CuadroTexto"/>
              <p:cNvSpPr txBox="1"/>
              <p:nvPr/>
            </p:nvSpPr>
            <p:spPr>
              <a:xfrm>
                <a:off x="3132593" y="3403366"/>
                <a:ext cx="1584176" cy="400110"/>
              </a:xfrm>
              <a:prstGeom prst="rect">
                <a:avLst/>
              </a:prstGeom>
              <a:noFill/>
            </p:spPr>
            <p:txBody>
              <a:bodyPr wrap="square" rtlCol="0">
                <a:spAutoFit/>
              </a:bodyPr>
              <a:lstStyle/>
              <a:p>
                <a:r>
                  <a:rPr lang="es-CL" sz="2000" dirty="0"/>
                  <a:t>Isocórico</a:t>
                </a:r>
              </a:p>
            </p:txBody>
          </p:sp>
        </p:grpSp>
      </p:grpSp>
      <p:sp>
        <p:nvSpPr>
          <p:cNvPr id="6" name="5 CuadroTexto"/>
          <p:cNvSpPr txBox="1"/>
          <p:nvPr/>
        </p:nvSpPr>
        <p:spPr>
          <a:xfrm>
            <a:off x="471734" y="4132302"/>
            <a:ext cx="4608512" cy="369332"/>
          </a:xfrm>
          <a:prstGeom prst="rect">
            <a:avLst/>
          </a:prstGeom>
          <a:noFill/>
        </p:spPr>
        <p:txBody>
          <a:bodyPr wrap="square" rtlCol="0">
            <a:spAutoFit/>
          </a:bodyPr>
          <a:lstStyle/>
          <a:p>
            <a:r>
              <a:rPr lang="es-CL" dirty="0">
                <a:ln w="0"/>
                <a:solidFill>
                  <a:srgbClr val="0070C0"/>
                </a:solidFill>
                <a:effectLst>
                  <a:outerShdw blurRad="38100" dist="25400" dir="5400000" algn="ctr" rotWithShape="0">
                    <a:srgbClr val="6E747A">
                      <a:alpha val="43000"/>
                    </a:srgbClr>
                  </a:outerShdw>
                </a:effectLst>
              </a:rPr>
              <a:t>A.  4 Ley Gas Ideal (Ley de Avogadro)</a:t>
            </a:r>
          </a:p>
        </p:txBody>
      </p:sp>
      <mc:AlternateContent xmlns:mc="http://schemas.openxmlformats.org/markup-compatibility/2006" xmlns:a14="http://schemas.microsoft.com/office/drawing/2010/main">
        <mc:Choice Requires="a14">
          <p:sp>
            <p:nvSpPr>
              <p:cNvPr id="7" name="6 CuadroTexto"/>
              <p:cNvSpPr txBox="1"/>
              <p:nvPr/>
            </p:nvSpPr>
            <p:spPr>
              <a:xfrm>
                <a:off x="615750" y="4571974"/>
                <a:ext cx="4896544" cy="1477328"/>
              </a:xfrm>
              <a:prstGeom prst="rect">
                <a:avLst/>
              </a:prstGeom>
              <a:noFill/>
            </p:spPr>
            <p:txBody>
              <a:bodyPr wrap="square" rtlCol="0">
                <a:spAutoFit/>
              </a:bodyPr>
              <a:lstStyle/>
              <a:p>
                <a:pPr algn="just"/>
                <a:r>
                  <a:rPr lang="es-CL" dirty="0"/>
                  <a:t>A igual volumen de gases diferentes en condiciones normales de temperatura y presión, 273K y 1 atm respectivamente, el número de moléculas es 23x</a:t>
                </a:r>
                <a14:m>
                  <m:oMath xmlns:m="http://schemas.openxmlformats.org/officeDocument/2006/math">
                    <m:sSup>
                      <m:sSupPr>
                        <m:ctrlPr>
                          <a:rPr lang="es-CL" i="1">
                            <a:latin typeface="Cambria Math" panose="02040503050406030204" pitchFamily="18" charset="0"/>
                          </a:rPr>
                        </m:ctrlPr>
                      </m:sSupPr>
                      <m:e>
                        <m:r>
                          <a:rPr lang="es-CL" i="1">
                            <a:latin typeface="Cambria Math"/>
                          </a:rPr>
                          <m:t>10</m:t>
                        </m:r>
                      </m:e>
                      <m:sup>
                        <m:r>
                          <a:rPr lang="es-CL" i="1">
                            <a:latin typeface="Cambria Math"/>
                          </a:rPr>
                          <m:t>23</m:t>
                        </m:r>
                      </m:sup>
                    </m:sSup>
                  </m:oMath>
                </a14:m>
                <a:r>
                  <a:rPr lang="es-CL" dirty="0"/>
                  <a:t> por cada mol de cualquier gas.</a:t>
                </a:r>
              </a:p>
            </p:txBody>
          </p:sp>
        </mc:Choice>
        <mc:Fallback xmlns="">
          <p:sp>
            <p:nvSpPr>
              <p:cNvPr id="7" name="6 CuadroTexto"/>
              <p:cNvSpPr txBox="1">
                <a:spLocks noRot="1" noChangeAspect="1" noMove="1" noResize="1" noEditPoints="1" noAdjustHandles="1" noChangeArrowheads="1" noChangeShapeType="1" noTextEdit="1"/>
              </p:cNvSpPr>
              <p:nvPr/>
            </p:nvSpPr>
            <p:spPr>
              <a:xfrm>
                <a:off x="615750" y="4571974"/>
                <a:ext cx="4896544" cy="1477328"/>
              </a:xfrm>
              <a:prstGeom prst="rect">
                <a:avLst/>
              </a:prstGeom>
              <a:blipFill rotWithShape="0">
                <a:blip r:embed="rId6"/>
                <a:stretch>
                  <a:fillRect l="-996" t="-2893" r="-1121" b="-5372"/>
                </a:stretch>
              </a:blipFill>
            </p:spPr>
            <p:txBody>
              <a:bodyPr/>
              <a:lstStyle/>
              <a:p>
                <a:r>
                  <a:rPr lang="es-CL">
                    <a:noFill/>
                  </a:rPr>
                  <a:t> </a:t>
                </a:r>
              </a:p>
            </p:txBody>
          </p:sp>
        </mc:Fallback>
      </mc:AlternateContent>
      <p:pic>
        <p:nvPicPr>
          <p:cNvPr id="7175" name="Picture 7"/>
          <p:cNvPicPr>
            <a:picLocks noChangeAspect="1" noChangeArrowheads="1"/>
          </p:cNvPicPr>
          <p:nvPr/>
        </p:nvPicPr>
        <p:blipFill>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130697" y="5810428"/>
            <a:ext cx="2036798" cy="8640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p:cNvPicPr>
            <a:picLocks noChangeAspect="1"/>
          </p:cNvPicPr>
          <p:nvPr/>
        </p:nvPicPr>
        <p:blipFill>
          <a:blip r:embed="rId9"/>
          <a:stretch>
            <a:fillRect/>
          </a:stretch>
        </p:blipFill>
        <p:spPr>
          <a:xfrm>
            <a:off x="5790763" y="4571974"/>
            <a:ext cx="4133850" cy="2057400"/>
          </a:xfrm>
          <a:prstGeom prst="rect">
            <a:avLst/>
          </a:prstGeom>
        </p:spPr>
      </p:pic>
    </p:spTree>
    <p:extLst>
      <p:ext uri="{BB962C8B-B14F-4D97-AF65-F5344CB8AC3E}">
        <p14:creationId xmlns:p14="http://schemas.microsoft.com/office/powerpoint/2010/main" val="3133957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175"/>
                                        </p:tgtEl>
                                        <p:attrNameLst>
                                          <p:attrName>style.visibility</p:attrName>
                                        </p:attrNameLst>
                                      </p:cBhvr>
                                      <p:to>
                                        <p:strVal val="visible"/>
                                      </p:to>
                                    </p:set>
                                    <p:animEffect transition="in" filter="wipe(down)">
                                      <p:cBhvr>
                                        <p:cTn id="21" dur="500"/>
                                        <p:tgtEl>
                                          <p:spTgt spid="7175"/>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 CuadroTexto"/>
          <p:cNvSpPr txBox="1"/>
          <p:nvPr/>
        </p:nvSpPr>
        <p:spPr>
          <a:xfrm>
            <a:off x="382261" y="882896"/>
            <a:ext cx="3672408" cy="707886"/>
          </a:xfrm>
          <a:prstGeom prst="rect">
            <a:avLst/>
          </a:prstGeom>
          <a:noFill/>
        </p:spPr>
        <p:txBody>
          <a:bodyPr wrap="square" rtlCol="0">
            <a:spAutoFit/>
          </a:bodyPr>
          <a:lstStyle/>
          <a:p>
            <a:pPr algn="just"/>
            <a:r>
              <a:rPr lang="es-CL" sz="2000" dirty="0"/>
              <a:t>A baja densidad molecular, mayor comportamiento ideal</a:t>
            </a:r>
          </a:p>
        </p:txBody>
      </p:sp>
      <p:sp>
        <p:nvSpPr>
          <p:cNvPr id="5" name="8 CuadroTexto"/>
          <p:cNvSpPr txBox="1"/>
          <p:nvPr/>
        </p:nvSpPr>
        <p:spPr>
          <a:xfrm>
            <a:off x="340316" y="1748935"/>
            <a:ext cx="3960440" cy="1015663"/>
          </a:xfrm>
          <a:prstGeom prst="rect">
            <a:avLst/>
          </a:prstGeom>
          <a:noFill/>
        </p:spPr>
        <p:txBody>
          <a:bodyPr wrap="square" rtlCol="0">
            <a:spAutoFit/>
          </a:bodyPr>
          <a:lstStyle/>
          <a:p>
            <a:pPr algn="just"/>
            <a:r>
              <a:rPr lang="es-CL" sz="2000" dirty="0"/>
              <a:t>A comportamientos reales, condiciones extremas del gas,  aparece Van der Waals.</a:t>
            </a:r>
          </a:p>
        </p:txBody>
      </p:sp>
      <p:graphicFrame>
        <p:nvGraphicFramePr>
          <p:cNvPr id="6" name="10 Tabla"/>
          <p:cNvGraphicFramePr>
            <a:graphicFrameLocks noGrp="1"/>
          </p:cNvGraphicFramePr>
          <p:nvPr>
            <p:extLst>
              <p:ext uri="{D42A27DB-BD31-4B8C-83A1-F6EECF244321}">
                <p14:modId xmlns:p14="http://schemas.microsoft.com/office/powerpoint/2010/main" val="2459240830"/>
              </p:ext>
            </p:extLst>
          </p:nvPr>
        </p:nvGraphicFramePr>
        <p:xfrm>
          <a:off x="4853156" y="1885925"/>
          <a:ext cx="3552056" cy="741680"/>
        </p:xfrm>
        <a:graphic>
          <a:graphicData uri="http://schemas.openxmlformats.org/drawingml/2006/table">
            <a:tbl>
              <a:tblPr firstRow="1" bandRow="1">
                <a:tableStyleId>{B301B821-A1FF-4177-AEE7-76D212191A09}</a:tableStyleId>
              </a:tblPr>
              <a:tblGrid>
                <a:gridCol w="1776028">
                  <a:extLst>
                    <a:ext uri="{9D8B030D-6E8A-4147-A177-3AD203B41FA5}">
                      <a16:colId xmlns:a16="http://schemas.microsoft.com/office/drawing/2014/main" val="20000"/>
                    </a:ext>
                  </a:extLst>
                </a:gridCol>
                <a:gridCol w="1776028">
                  <a:extLst>
                    <a:ext uri="{9D8B030D-6E8A-4147-A177-3AD203B41FA5}">
                      <a16:colId xmlns:a16="http://schemas.microsoft.com/office/drawing/2014/main" val="20001"/>
                    </a:ext>
                  </a:extLst>
                </a:gridCol>
              </a:tblGrid>
              <a:tr h="370840">
                <a:tc>
                  <a:txBody>
                    <a:bodyPr/>
                    <a:lstStyle/>
                    <a:p>
                      <a:r>
                        <a:rPr lang="es-CL" dirty="0"/>
                        <a:t>Presión </a:t>
                      </a:r>
                    </a:p>
                  </a:txBody>
                  <a:tcPr/>
                </a:tc>
                <a:tc>
                  <a:txBody>
                    <a:bodyPr/>
                    <a:lstStyle/>
                    <a:p>
                      <a:r>
                        <a:rPr lang="es-CL" dirty="0"/>
                        <a:t>Temperatura </a:t>
                      </a:r>
                    </a:p>
                  </a:txBody>
                  <a:tcPr/>
                </a:tc>
                <a:extLst>
                  <a:ext uri="{0D108BD9-81ED-4DB2-BD59-A6C34878D82A}">
                    <a16:rowId xmlns:a16="http://schemas.microsoft.com/office/drawing/2014/main" val="10000"/>
                  </a:ext>
                </a:extLst>
              </a:tr>
              <a:tr h="370840">
                <a:tc>
                  <a:txBody>
                    <a:bodyPr/>
                    <a:lstStyle/>
                    <a:p>
                      <a:r>
                        <a:rPr lang="es-CL" dirty="0"/>
                        <a:t>Alta</a:t>
                      </a:r>
                    </a:p>
                  </a:txBody>
                  <a:tcPr/>
                </a:tc>
                <a:tc>
                  <a:txBody>
                    <a:bodyPr/>
                    <a:lstStyle/>
                    <a:p>
                      <a:r>
                        <a:rPr lang="es-CL" dirty="0"/>
                        <a:t>Baja</a:t>
                      </a:r>
                    </a:p>
                  </a:txBody>
                  <a:tcPr/>
                </a:tc>
                <a:extLst>
                  <a:ext uri="{0D108BD9-81ED-4DB2-BD59-A6C34878D82A}">
                    <a16:rowId xmlns:a16="http://schemas.microsoft.com/office/drawing/2014/main" val="10001"/>
                  </a:ext>
                </a:extLst>
              </a:tr>
            </a:tbl>
          </a:graphicData>
        </a:graphic>
      </p:graphicFrame>
      <p:sp>
        <p:nvSpPr>
          <p:cNvPr id="7" name="11 Cerrar llave"/>
          <p:cNvSpPr/>
          <p:nvPr/>
        </p:nvSpPr>
        <p:spPr>
          <a:xfrm>
            <a:off x="4300756" y="1748935"/>
            <a:ext cx="288032" cy="10156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graphicFrame>
        <p:nvGraphicFramePr>
          <p:cNvPr id="8" name="Diagrama 7"/>
          <p:cNvGraphicFramePr/>
          <p:nvPr>
            <p:extLst>
              <p:ext uri="{D42A27DB-BD31-4B8C-83A1-F6EECF244321}">
                <p14:modId xmlns:p14="http://schemas.microsoft.com/office/powerpoint/2010/main" val="2878027190"/>
              </p:ext>
            </p:extLst>
          </p:nvPr>
        </p:nvGraphicFramePr>
        <p:xfrm>
          <a:off x="151002" y="3360188"/>
          <a:ext cx="4974672" cy="2618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Llamada de flecha a la derecha 8"/>
          <p:cNvSpPr/>
          <p:nvPr/>
        </p:nvSpPr>
        <p:spPr>
          <a:xfrm>
            <a:off x="4899171" y="3649211"/>
            <a:ext cx="402671" cy="2122414"/>
          </a:xfrm>
          <a:prstGeom prst="rightArrowCallout">
            <a:avLst>
              <a:gd name="adj1" fmla="val 0"/>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p:cNvSpPr txBox="1"/>
          <p:nvPr/>
        </p:nvSpPr>
        <p:spPr>
          <a:xfrm>
            <a:off x="5478011" y="4169328"/>
            <a:ext cx="3758268" cy="923330"/>
          </a:xfrm>
          <a:prstGeom prst="rect">
            <a:avLst/>
          </a:prstGeom>
          <a:noFill/>
        </p:spPr>
        <p:txBody>
          <a:bodyPr wrap="square" rtlCol="0">
            <a:spAutoFit/>
          </a:bodyPr>
          <a:lstStyle/>
          <a:p>
            <a:pPr algn="just"/>
            <a:r>
              <a:rPr lang="es-CL" dirty="0"/>
              <a:t>La Ley de los gases se basa en (4) variables para definir la condición o estado de un gas </a:t>
            </a:r>
          </a:p>
        </p:txBody>
      </p:sp>
      <p:sp>
        <p:nvSpPr>
          <p:cNvPr id="11" name="CuadroTexto 10"/>
          <p:cNvSpPr txBox="1"/>
          <p:nvPr/>
        </p:nvSpPr>
        <p:spPr>
          <a:xfrm>
            <a:off x="5771626" y="5201174"/>
            <a:ext cx="3900881" cy="923330"/>
          </a:xfrm>
          <a:prstGeom prst="rect">
            <a:avLst/>
          </a:prstGeom>
          <a:noFill/>
        </p:spPr>
        <p:txBody>
          <a:bodyPr wrap="square" rtlCol="0">
            <a:spAutoFit/>
          </a:bodyPr>
          <a:lstStyle/>
          <a:p>
            <a:r>
              <a:rPr lang="es-CL" dirty="0"/>
              <a:t>Se definen dos situaciones:</a:t>
            </a:r>
          </a:p>
          <a:p>
            <a:r>
              <a:rPr lang="es-CL" dirty="0"/>
              <a:t>-A)Gases Ideales.</a:t>
            </a:r>
          </a:p>
          <a:p>
            <a:r>
              <a:rPr lang="es-CL" dirty="0"/>
              <a:t>-B)Gases No Ideales.</a:t>
            </a:r>
          </a:p>
        </p:txBody>
      </p:sp>
    </p:spTree>
    <p:extLst>
      <p:ext uri="{BB962C8B-B14F-4D97-AF65-F5344CB8AC3E}">
        <p14:creationId xmlns:p14="http://schemas.microsoft.com/office/powerpoint/2010/main" val="397956536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6837" y="226503"/>
            <a:ext cx="8288323" cy="369332"/>
          </a:xfrm>
          <a:prstGeom prst="rect">
            <a:avLst/>
          </a:prstGeom>
          <a:noFill/>
        </p:spPr>
        <p:txBody>
          <a:bodyPr wrap="square" rtlCol="0">
            <a:spAutoFit/>
          </a:bodyPr>
          <a:lstStyle/>
          <a:p>
            <a:r>
              <a:rPr lang="es-CL" dirty="0"/>
              <a:t>Gas Ideal</a:t>
            </a:r>
          </a:p>
        </p:txBody>
      </p:sp>
      <p:cxnSp>
        <p:nvCxnSpPr>
          <p:cNvPr id="4" name="Conector recto de flecha 3"/>
          <p:cNvCxnSpPr/>
          <p:nvPr/>
        </p:nvCxnSpPr>
        <p:spPr>
          <a:xfrm>
            <a:off x="1510018" y="402672"/>
            <a:ext cx="2139193" cy="8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3808602" y="226503"/>
            <a:ext cx="4563611" cy="369332"/>
          </a:xfrm>
          <a:prstGeom prst="rect">
            <a:avLst/>
          </a:prstGeom>
          <a:noFill/>
        </p:spPr>
        <p:txBody>
          <a:bodyPr wrap="square" rtlCol="0">
            <a:spAutoFit/>
          </a:bodyPr>
          <a:lstStyle/>
          <a:p>
            <a:r>
              <a:rPr lang="es-CL" dirty="0"/>
              <a:t>Es un modelo.</a:t>
            </a:r>
          </a:p>
        </p:txBody>
      </p:sp>
      <p:sp>
        <p:nvSpPr>
          <p:cNvPr id="6" name="CuadroTexto 5"/>
          <p:cNvSpPr txBox="1"/>
          <p:nvPr/>
        </p:nvSpPr>
        <p:spPr>
          <a:xfrm>
            <a:off x="427839" y="822121"/>
            <a:ext cx="6602135" cy="369332"/>
          </a:xfrm>
          <a:prstGeom prst="rect">
            <a:avLst/>
          </a:prstGeom>
          <a:noFill/>
        </p:spPr>
        <p:txBody>
          <a:bodyPr wrap="square" rtlCol="0">
            <a:spAutoFit/>
          </a:bodyPr>
          <a:lstStyle/>
          <a:p>
            <a:r>
              <a:rPr lang="es-CL" dirty="0">
                <a:ln w="0"/>
                <a:solidFill>
                  <a:srgbClr val="0070C0"/>
                </a:solidFill>
                <a:effectLst>
                  <a:outerShdw blurRad="38100" dist="25400" dir="5400000" algn="ctr" rotWithShape="0">
                    <a:srgbClr val="6E747A">
                      <a:alpha val="43000"/>
                    </a:srgbClr>
                  </a:outerShdw>
                </a:effectLst>
              </a:rPr>
              <a:t>¿En qué consiste el modelo de gas ideal?</a:t>
            </a:r>
          </a:p>
        </p:txBody>
      </p:sp>
      <p:sp>
        <p:nvSpPr>
          <p:cNvPr id="8" name="CuadroTexto 7"/>
          <p:cNvSpPr txBox="1"/>
          <p:nvPr/>
        </p:nvSpPr>
        <p:spPr>
          <a:xfrm>
            <a:off x="570450" y="1417739"/>
            <a:ext cx="9991725" cy="4462760"/>
          </a:xfrm>
          <a:prstGeom prst="rect">
            <a:avLst/>
          </a:prstGeom>
          <a:noFill/>
        </p:spPr>
        <p:txBody>
          <a:bodyPr wrap="square" rtlCol="0">
            <a:spAutoFit/>
          </a:bodyPr>
          <a:lstStyle/>
          <a:p>
            <a:pPr marL="285750" indent="-285750" algn="just">
              <a:buFont typeface="Wingdings" panose="05000000000000000000" pitchFamily="2" charset="2"/>
              <a:buChar char="Ø"/>
            </a:pPr>
            <a:r>
              <a:rPr lang="es-CL" dirty="0"/>
              <a:t>Gas constituido por un n° grande de moléculas puntuales en movimiento aleatorio y a distancia grande, lo que resulta en interacciones durante un choque perfectamente elástico entre ellas.</a:t>
            </a:r>
          </a:p>
          <a:p>
            <a:pPr algn="just"/>
            <a:endParaRPr lang="es-CL" dirty="0"/>
          </a:p>
          <a:p>
            <a:pPr marL="285750" indent="-285750" algn="just">
              <a:buFont typeface="Wingdings" panose="05000000000000000000" pitchFamily="2" charset="2"/>
              <a:buChar char="Ø"/>
            </a:pPr>
            <a:r>
              <a:rPr lang="es-CL" dirty="0"/>
              <a:t>Si la presión es baja, esto es : P</a:t>
            </a:r>
            <a:r>
              <a:rPr lang="es-CL" sz="3200" dirty="0"/>
              <a:t> ‹ </a:t>
            </a:r>
            <a:r>
              <a:rPr lang="es-CL" dirty="0"/>
              <a:t>10 atm             Comportamiento ideal (no        </a:t>
            </a:r>
          </a:p>
          <a:p>
            <a:pPr algn="just"/>
            <a:r>
              <a:rPr lang="es-CL" dirty="0"/>
              <a:t>                                                                                 importa la temperatura a la  </a:t>
            </a:r>
          </a:p>
          <a:p>
            <a:pPr algn="just"/>
            <a:r>
              <a:rPr lang="es-CL" dirty="0"/>
              <a:t>                                                                                 que se encuentre)</a:t>
            </a:r>
          </a:p>
          <a:p>
            <a:pPr algn="just"/>
            <a:endParaRPr lang="es-CL" dirty="0"/>
          </a:p>
          <a:p>
            <a:pPr marL="285750" indent="-285750" algn="just">
              <a:buFont typeface="Wingdings" panose="05000000000000000000" pitchFamily="2" charset="2"/>
              <a:buChar char="Ø"/>
            </a:pPr>
            <a:r>
              <a:rPr lang="es-CL" dirty="0"/>
              <a:t>Si el gas, presenta propiedades cercanas al punto crítico            Comportamiento real (no </a:t>
            </a:r>
          </a:p>
          <a:p>
            <a:pPr algn="just"/>
            <a:r>
              <a:rPr lang="es-CL" dirty="0"/>
              <a:t>                                                                                                     ideal), aquí la fase líquida y </a:t>
            </a:r>
          </a:p>
          <a:p>
            <a:pPr algn="just"/>
            <a:r>
              <a:rPr lang="es-CL" dirty="0"/>
              <a:t>                                                                                                     gaseosa se confunden.</a:t>
            </a:r>
          </a:p>
          <a:p>
            <a:pPr algn="just"/>
            <a:endParaRPr lang="es-CL" dirty="0"/>
          </a:p>
          <a:p>
            <a:pPr marL="285750" indent="-285750" algn="just">
              <a:buFont typeface="Wingdings" panose="05000000000000000000" pitchFamily="2" charset="2"/>
              <a:buChar char="Ø"/>
            </a:pPr>
            <a:r>
              <a:rPr lang="es-CL" dirty="0"/>
              <a:t>Un gas Ideal se rige por la ecuación de estado general, no obstante según su condición, isotérmica, isobárica e </a:t>
            </a:r>
            <a:r>
              <a:rPr lang="es-CL" dirty="0" err="1"/>
              <a:t>isocórica</a:t>
            </a:r>
            <a:r>
              <a:rPr lang="es-CL" dirty="0"/>
              <a:t>, se puede fácilmente observar cuatro (4) leyes.</a:t>
            </a:r>
          </a:p>
          <a:p>
            <a:pPr marL="285750" indent="-285750" algn="just">
              <a:buFont typeface="Wingdings" panose="05000000000000000000" pitchFamily="2" charset="2"/>
              <a:buChar char="Ø"/>
            </a:pPr>
            <a:endParaRPr lang="es-CL" dirty="0"/>
          </a:p>
        </p:txBody>
      </p:sp>
      <p:cxnSp>
        <p:nvCxnSpPr>
          <p:cNvPr id="9" name="Conector recto de flecha 8"/>
          <p:cNvCxnSpPr/>
          <p:nvPr/>
        </p:nvCxnSpPr>
        <p:spPr>
          <a:xfrm flipV="1">
            <a:off x="5423700" y="2891929"/>
            <a:ext cx="666706" cy="1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6826059" y="4006201"/>
            <a:ext cx="666706" cy="1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Elipse 2"/>
          <p:cNvSpPr/>
          <p:nvPr/>
        </p:nvSpPr>
        <p:spPr>
          <a:xfrm>
            <a:off x="392294" y="3548543"/>
            <a:ext cx="10454672" cy="1350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2458468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7113" y="168369"/>
            <a:ext cx="7056784" cy="523220"/>
          </a:xfrm>
          <a:prstGeom prst="rect">
            <a:avLst/>
          </a:prstGeom>
          <a:noFill/>
        </p:spPr>
        <p:txBody>
          <a:bodyPr wrap="square" rtlCol="0">
            <a:spAutoFit/>
          </a:bodyPr>
          <a:lstStyle/>
          <a:p>
            <a:r>
              <a:rPr lang="es-CL" sz="2800" dirty="0"/>
              <a:t>B.   Condiciones No Ideales Para un Gas </a:t>
            </a:r>
          </a:p>
        </p:txBody>
      </p:sp>
      <p:sp>
        <p:nvSpPr>
          <p:cNvPr id="3" name="2 CuadroTexto"/>
          <p:cNvSpPr txBox="1"/>
          <p:nvPr/>
        </p:nvSpPr>
        <p:spPr>
          <a:xfrm>
            <a:off x="761169" y="1032465"/>
            <a:ext cx="4752528" cy="923330"/>
          </a:xfrm>
          <a:prstGeom prst="rect">
            <a:avLst/>
          </a:prstGeom>
          <a:noFill/>
        </p:spPr>
        <p:txBody>
          <a:bodyPr wrap="square" rtlCol="0">
            <a:spAutoFit/>
          </a:bodyPr>
          <a:lstStyle/>
          <a:p>
            <a:pPr marL="342900" indent="-342900">
              <a:buFont typeface="+mj-lt"/>
              <a:buAutoNum type="arabicPeriod"/>
            </a:pPr>
            <a:r>
              <a:rPr lang="es-CL" dirty="0"/>
              <a:t>Factor de Compresibilidad</a:t>
            </a:r>
          </a:p>
          <a:p>
            <a:pPr marL="342900" indent="-342900">
              <a:buFont typeface="+mj-lt"/>
              <a:buAutoNum type="arabicPeriod"/>
            </a:pPr>
            <a:r>
              <a:rPr lang="es-CL" dirty="0"/>
              <a:t>Ecuación de Van der Waals</a:t>
            </a:r>
          </a:p>
          <a:p>
            <a:pPr marL="342900" indent="-342900">
              <a:buFont typeface="+mj-lt"/>
              <a:buAutoNum type="arabicPeriod"/>
            </a:pPr>
            <a:r>
              <a:rPr lang="es-CL" dirty="0"/>
              <a:t>Ecuación de </a:t>
            </a:r>
            <a:r>
              <a:rPr lang="es-CL" dirty="0" err="1"/>
              <a:t>Redlich-Kwong</a:t>
            </a:r>
            <a:endParaRPr lang="es-CL" dirty="0"/>
          </a:p>
        </p:txBody>
      </p:sp>
      <p:sp>
        <p:nvSpPr>
          <p:cNvPr id="4" name="3 CuadroTexto"/>
          <p:cNvSpPr txBox="1"/>
          <p:nvPr/>
        </p:nvSpPr>
        <p:spPr>
          <a:xfrm>
            <a:off x="531607" y="2480448"/>
            <a:ext cx="6264696" cy="369332"/>
          </a:xfrm>
          <a:prstGeom prst="rect">
            <a:avLst/>
          </a:prstGeom>
          <a:noFill/>
        </p:spPr>
        <p:txBody>
          <a:bodyPr wrap="square" rtlCol="0">
            <a:spAutoFit/>
          </a:bodyPr>
          <a:lstStyle/>
          <a:p>
            <a:r>
              <a:rPr lang="es-CL" dirty="0"/>
              <a:t>B.1 Factor de compresibilidad</a:t>
            </a:r>
          </a:p>
        </p:txBody>
      </p:sp>
      <p:pic>
        <p:nvPicPr>
          <p:cNvPr id="1126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75875" y="3112309"/>
            <a:ext cx="8090619"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9 Grupo"/>
          <p:cNvGrpSpPr/>
          <p:nvPr/>
        </p:nvGrpSpPr>
        <p:grpSpPr>
          <a:xfrm>
            <a:off x="4721184" y="5255434"/>
            <a:ext cx="971550" cy="704850"/>
            <a:chOff x="4716016" y="5931695"/>
            <a:chExt cx="971550" cy="704850"/>
          </a:xfrm>
        </p:grpSpPr>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931695"/>
              <a:ext cx="9715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Rectángulo"/>
            <p:cNvSpPr/>
            <p:nvPr/>
          </p:nvSpPr>
          <p:spPr>
            <a:xfrm>
              <a:off x="4716016" y="5931695"/>
              <a:ext cx="971550" cy="704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2687992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19450" y="243281"/>
            <a:ext cx="8716161" cy="369332"/>
          </a:xfrm>
          <a:prstGeom prst="rect">
            <a:avLst/>
          </a:prstGeom>
          <a:noFill/>
        </p:spPr>
        <p:txBody>
          <a:bodyPr wrap="square" rtlCol="0">
            <a:spAutoFit/>
          </a:bodyPr>
          <a:lstStyle/>
          <a:p>
            <a:r>
              <a:rPr lang="es-CL" dirty="0"/>
              <a:t>¿Cómo influyen estas desviaciones ?</a:t>
            </a:r>
          </a:p>
        </p:txBody>
      </p:sp>
      <p:grpSp>
        <p:nvGrpSpPr>
          <p:cNvPr id="5" name="Grupo 4"/>
          <p:cNvGrpSpPr/>
          <p:nvPr/>
        </p:nvGrpSpPr>
        <p:grpSpPr>
          <a:xfrm>
            <a:off x="6753181" y="612613"/>
            <a:ext cx="2860603" cy="2507871"/>
            <a:chOff x="897665" y="1149292"/>
            <a:chExt cx="2860603" cy="2507871"/>
          </a:xfrm>
        </p:grpSpPr>
        <p:pic>
          <p:nvPicPr>
            <p:cNvPr id="3" name="Imagen 2"/>
            <p:cNvPicPr>
              <a:picLocks noChangeAspect="1"/>
            </p:cNvPicPr>
            <p:nvPr/>
          </p:nvPicPr>
          <p:blipFill>
            <a:blip r:embed="rId2">
              <a:biLevel thresh="50000"/>
            </a:blip>
            <a:stretch>
              <a:fillRect/>
            </a:stretch>
          </p:blipFill>
          <p:spPr>
            <a:xfrm>
              <a:off x="897665" y="1229424"/>
              <a:ext cx="2695575" cy="2419350"/>
            </a:xfrm>
            <a:prstGeom prst="rect">
              <a:avLst/>
            </a:prstGeom>
          </p:spPr>
        </p:pic>
        <p:sp>
          <p:nvSpPr>
            <p:cNvPr id="4" name="Rectángulo 3"/>
            <p:cNvSpPr/>
            <p:nvPr/>
          </p:nvSpPr>
          <p:spPr>
            <a:xfrm>
              <a:off x="3565321" y="1149292"/>
              <a:ext cx="192947" cy="2507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mc:AlternateContent xmlns:mc="http://schemas.openxmlformats.org/markup-compatibility/2006" xmlns:a14="http://schemas.microsoft.com/office/drawing/2010/main">
        <mc:Choice Requires="a14">
          <p:sp>
            <p:nvSpPr>
              <p:cNvPr id="7" name="CuadroTexto 6"/>
              <p:cNvSpPr txBox="1"/>
              <p:nvPr/>
            </p:nvSpPr>
            <p:spPr>
              <a:xfrm>
                <a:off x="973123" y="788565"/>
                <a:ext cx="5461233" cy="1477328"/>
              </a:xfrm>
              <a:prstGeom prst="rect">
                <a:avLst/>
              </a:prstGeom>
              <a:noFill/>
            </p:spPr>
            <p:txBody>
              <a:bodyPr wrap="square" rtlCol="0">
                <a:spAutoFit/>
              </a:bodyPr>
              <a:lstStyle/>
              <a:p>
                <a:pPr marL="342900" indent="-342900">
                  <a:buFont typeface="+mj-lt"/>
                  <a:buAutoNum type="arabicPeriod"/>
                </a:pPr>
                <a:r>
                  <a:rPr lang="es-CL" dirty="0"/>
                  <a:t>Si las presiones son altas: </a:t>
                </a:r>
                <a14:m>
                  <m:oMath xmlns:m="http://schemas.openxmlformats.org/officeDocument/2006/math">
                    <m:sSub>
                      <m:sSubPr>
                        <m:ctrlPr>
                          <a:rPr lang="es-CL" i="1" smtClean="0">
                            <a:latin typeface="Cambria Math" panose="02040503050406030204" pitchFamily="18" charset="0"/>
                          </a:rPr>
                        </m:ctrlPr>
                      </m:sSubPr>
                      <m:e>
                        <m:r>
                          <a:rPr lang="es-CL" b="0" i="1" smtClean="0">
                            <a:latin typeface="Cambria Math" panose="02040503050406030204" pitchFamily="18" charset="0"/>
                          </a:rPr>
                          <m:t>𝑉</m:t>
                        </m:r>
                      </m:e>
                      <m:sub>
                        <m:r>
                          <a:rPr lang="es-CL" b="0" i="1" smtClean="0">
                            <a:latin typeface="Cambria Math" panose="02040503050406030204" pitchFamily="18" charset="0"/>
                          </a:rPr>
                          <m:t>𝑟𝑒𝑎𝑙</m:t>
                        </m:r>
                      </m:sub>
                    </m:sSub>
                    <m:r>
                      <a:rPr lang="es-CL" i="1" smtClean="0">
                        <a:latin typeface="Cambria Math" panose="02040503050406030204" pitchFamily="18" charset="0"/>
                        <a:ea typeface="Cambria Math" panose="02040503050406030204" pitchFamily="18" charset="0"/>
                      </a:rPr>
                      <m:t>&gt;</m:t>
                    </m:r>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𝑉</m:t>
                        </m:r>
                      </m:e>
                      <m:sub>
                        <m:r>
                          <a:rPr lang="es-CL" b="0" i="1" smtClean="0">
                            <a:latin typeface="Cambria Math" panose="02040503050406030204" pitchFamily="18" charset="0"/>
                            <a:ea typeface="Cambria Math" panose="02040503050406030204" pitchFamily="18" charset="0"/>
                          </a:rPr>
                          <m:t>𝑖𝑑𝑒𝑎𝑙</m:t>
                        </m:r>
                      </m:sub>
                    </m:sSub>
                  </m:oMath>
                </a14:m>
                <a:endParaRPr lang="es-CL" dirty="0"/>
              </a:p>
              <a:p>
                <a:pPr marL="342900" indent="-342900">
                  <a:buFont typeface="+mj-lt"/>
                  <a:buAutoNum type="arabicPeriod"/>
                </a:pPr>
                <a:endParaRPr lang="es-CL" dirty="0"/>
              </a:p>
              <a:p>
                <a:pPr marL="342900" indent="-342900">
                  <a:buFont typeface="+mj-lt"/>
                  <a:buAutoNum type="arabicPeriod"/>
                </a:pPr>
                <a:r>
                  <a:rPr lang="es-CL" dirty="0"/>
                  <a:t>Si la presión es moderada :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𝑉</m:t>
                        </m:r>
                      </m:e>
                      <m:sub>
                        <m:r>
                          <a:rPr lang="es-CL" i="1">
                            <a:latin typeface="Cambria Math" panose="02040503050406030204" pitchFamily="18" charset="0"/>
                          </a:rPr>
                          <m:t>𝑟𝑒𝑎𝑙</m:t>
                        </m:r>
                      </m:sub>
                    </m:sSub>
                    <m:r>
                      <a:rPr lang="es-CL" i="1" smtClean="0">
                        <a:latin typeface="Cambria Math" panose="02040503050406030204" pitchFamily="18" charset="0"/>
                        <a:ea typeface="Cambria Math" panose="02040503050406030204" pitchFamily="18" charset="0"/>
                      </a:rPr>
                      <m:t>&lt;</m:t>
                    </m:r>
                    <m:sSub>
                      <m:sSubPr>
                        <m:ctrlPr>
                          <a:rPr lang="es-CL" i="1">
                            <a:latin typeface="Cambria Math" panose="02040503050406030204" pitchFamily="18" charset="0"/>
                            <a:ea typeface="Cambria Math" panose="02040503050406030204" pitchFamily="18" charset="0"/>
                          </a:rPr>
                        </m:ctrlPr>
                      </m:sSubPr>
                      <m:e>
                        <m:r>
                          <a:rPr lang="es-CL" i="1">
                            <a:latin typeface="Cambria Math" panose="02040503050406030204" pitchFamily="18" charset="0"/>
                            <a:ea typeface="Cambria Math" panose="02040503050406030204" pitchFamily="18" charset="0"/>
                          </a:rPr>
                          <m:t>𝑉</m:t>
                        </m:r>
                      </m:e>
                      <m:sub>
                        <m:r>
                          <a:rPr lang="es-CL" i="1">
                            <a:latin typeface="Cambria Math" panose="02040503050406030204" pitchFamily="18" charset="0"/>
                            <a:ea typeface="Cambria Math" panose="02040503050406030204" pitchFamily="18" charset="0"/>
                          </a:rPr>
                          <m:t>𝑖𝑑𝑒𝑎𝑙</m:t>
                        </m:r>
                      </m:sub>
                    </m:sSub>
                  </m:oMath>
                </a14:m>
                <a:endParaRPr lang="es-CL" dirty="0"/>
              </a:p>
              <a:p>
                <a:pPr marL="342900" indent="-342900">
                  <a:buFont typeface="+mj-lt"/>
                  <a:buAutoNum type="arabicPeriod"/>
                </a:pPr>
                <a:endParaRPr lang="es-CL" dirty="0"/>
              </a:p>
              <a:p>
                <a:pPr marL="342900" indent="-342900">
                  <a:buFont typeface="+mj-lt"/>
                  <a:buAutoNum type="arabicPeriod"/>
                </a:pPr>
                <a:r>
                  <a:rPr lang="es-CL" dirty="0"/>
                  <a:t>Si la temperatura es moderada: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𝑉</m:t>
                        </m:r>
                      </m:e>
                      <m:sub>
                        <m:r>
                          <a:rPr lang="es-CL" i="1">
                            <a:latin typeface="Cambria Math" panose="02040503050406030204" pitchFamily="18" charset="0"/>
                          </a:rPr>
                          <m:t>𝑟𝑒𝑎𝑙</m:t>
                        </m:r>
                      </m:sub>
                    </m:sSub>
                    <m:r>
                      <a:rPr lang="es-CL" i="1">
                        <a:latin typeface="Cambria Math" panose="02040503050406030204" pitchFamily="18" charset="0"/>
                        <a:ea typeface="Cambria Math" panose="02040503050406030204" pitchFamily="18" charset="0"/>
                      </a:rPr>
                      <m:t>&gt;</m:t>
                    </m:r>
                    <m:sSub>
                      <m:sSubPr>
                        <m:ctrlPr>
                          <a:rPr lang="es-CL" i="1">
                            <a:latin typeface="Cambria Math" panose="02040503050406030204" pitchFamily="18" charset="0"/>
                            <a:ea typeface="Cambria Math" panose="02040503050406030204" pitchFamily="18" charset="0"/>
                          </a:rPr>
                        </m:ctrlPr>
                      </m:sSubPr>
                      <m:e>
                        <m:r>
                          <a:rPr lang="es-CL" i="1">
                            <a:latin typeface="Cambria Math" panose="02040503050406030204" pitchFamily="18" charset="0"/>
                            <a:ea typeface="Cambria Math" panose="02040503050406030204" pitchFamily="18" charset="0"/>
                          </a:rPr>
                          <m:t>𝑉</m:t>
                        </m:r>
                      </m:e>
                      <m:sub>
                        <m:r>
                          <a:rPr lang="es-CL" i="1">
                            <a:latin typeface="Cambria Math" panose="02040503050406030204" pitchFamily="18" charset="0"/>
                            <a:ea typeface="Cambria Math" panose="02040503050406030204" pitchFamily="18" charset="0"/>
                          </a:rPr>
                          <m:t>𝑖𝑑𝑒𝑎𝑙</m:t>
                        </m:r>
                      </m:sub>
                    </m:sSub>
                  </m:oMath>
                </a14:m>
                <a:endParaRPr lang="es-CL" dirty="0"/>
              </a:p>
            </p:txBody>
          </p:sp>
        </mc:Choice>
        <mc:Fallback xmlns="">
          <p:sp>
            <p:nvSpPr>
              <p:cNvPr id="7" name="CuadroTexto 6"/>
              <p:cNvSpPr txBox="1">
                <a:spLocks noRot="1" noChangeAspect="1" noMove="1" noResize="1" noEditPoints="1" noAdjustHandles="1" noChangeArrowheads="1" noChangeShapeType="1" noTextEdit="1"/>
              </p:cNvSpPr>
              <p:nvPr/>
            </p:nvSpPr>
            <p:spPr>
              <a:xfrm>
                <a:off x="973123" y="788565"/>
                <a:ext cx="5461233" cy="1477328"/>
              </a:xfrm>
              <a:prstGeom prst="rect">
                <a:avLst/>
              </a:prstGeom>
              <a:blipFill rotWithShape="0">
                <a:blip r:embed="rId4"/>
                <a:stretch>
                  <a:fillRect l="-893" t="-2469" b="-4938"/>
                </a:stretch>
              </a:blipFill>
            </p:spPr>
            <p:txBody>
              <a:bodyPr/>
              <a:lstStyle/>
              <a:p>
                <a:r>
                  <a:rPr lang="es-CL">
                    <a:noFill/>
                  </a:rPr>
                  <a:t> </a:t>
                </a:r>
              </a:p>
            </p:txBody>
          </p:sp>
        </mc:Fallback>
      </mc:AlternateContent>
      <p:sp>
        <p:nvSpPr>
          <p:cNvPr id="8" name="Llamada rectangular redondeada 7"/>
          <p:cNvSpPr/>
          <p:nvPr/>
        </p:nvSpPr>
        <p:spPr>
          <a:xfrm>
            <a:off x="1853967" y="2457974"/>
            <a:ext cx="3447875" cy="1048624"/>
          </a:xfrm>
          <a:prstGeom prst="wedgeRoundRectCallout">
            <a:avLst>
              <a:gd name="adj1" fmla="val -81904"/>
              <a:gd name="adj2" fmla="val -67900"/>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 la variación de volumen</a:t>
            </a:r>
          </a:p>
        </p:txBody>
      </p:sp>
      <p:grpSp>
        <p:nvGrpSpPr>
          <p:cNvPr id="6" name="Grupo 5"/>
          <p:cNvGrpSpPr/>
          <p:nvPr/>
        </p:nvGrpSpPr>
        <p:grpSpPr>
          <a:xfrm>
            <a:off x="419450" y="3850547"/>
            <a:ext cx="8137321" cy="2633333"/>
            <a:chOff x="419450" y="3850547"/>
            <a:chExt cx="8137321" cy="2633333"/>
          </a:xfrm>
        </p:grpSpPr>
        <p:grpSp>
          <p:nvGrpSpPr>
            <p:cNvPr id="13" name="Grupo 12"/>
            <p:cNvGrpSpPr/>
            <p:nvPr/>
          </p:nvGrpSpPr>
          <p:grpSpPr>
            <a:xfrm>
              <a:off x="419450" y="3850547"/>
              <a:ext cx="8137321" cy="1234005"/>
              <a:chOff x="419450" y="3850547"/>
              <a:chExt cx="7330663" cy="1234005"/>
            </a:xfrm>
          </p:grpSpPr>
          <p:sp>
            <p:nvSpPr>
              <p:cNvPr id="9" name="8 CuadroTexto"/>
              <p:cNvSpPr txBox="1"/>
              <p:nvPr/>
            </p:nvSpPr>
            <p:spPr>
              <a:xfrm>
                <a:off x="477305" y="4438220"/>
                <a:ext cx="3384376" cy="369332"/>
              </a:xfrm>
              <a:prstGeom prst="rect">
                <a:avLst/>
              </a:prstGeom>
              <a:noFill/>
            </p:spPr>
            <p:txBody>
              <a:bodyPr wrap="square" rtlCol="0">
                <a:spAutoFit/>
              </a:bodyPr>
              <a:lstStyle/>
              <a:p>
                <a:r>
                  <a:rPr lang="es-CL" dirty="0"/>
                  <a:t>Si Z es igual a 1 o cercano a 1 </a:t>
                </a:r>
              </a:p>
            </p:txBody>
          </p:sp>
          <p:cxnSp>
            <p:nvCxnSpPr>
              <p:cNvPr id="10" name="10 Conector recto de flecha"/>
              <p:cNvCxnSpPr/>
              <p:nvPr/>
            </p:nvCxnSpPr>
            <p:spPr>
              <a:xfrm>
                <a:off x="4131855" y="4622886"/>
                <a:ext cx="116998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1" name="11 CuadroTexto"/>
              <p:cNvSpPr txBox="1"/>
              <p:nvPr/>
            </p:nvSpPr>
            <p:spPr>
              <a:xfrm>
                <a:off x="5517865" y="4438221"/>
                <a:ext cx="2232248" cy="646331"/>
              </a:xfrm>
              <a:prstGeom prst="rect">
                <a:avLst/>
              </a:prstGeom>
              <a:noFill/>
            </p:spPr>
            <p:txBody>
              <a:bodyPr wrap="square" rtlCol="0">
                <a:spAutoFit/>
              </a:bodyPr>
              <a:lstStyle/>
              <a:p>
                <a:r>
                  <a:rPr lang="es-CL" dirty="0"/>
                  <a:t>Ecuación de Gas Ideal</a:t>
                </a:r>
              </a:p>
            </p:txBody>
          </p:sp>
          <p:sp>
            <p:nvSpPr>
              <p:cNvPr id="12" name="CuadroTexto 11"/>
              <p:cNvSpPr txBox="1"/>
              <p:nvPr/>
            </p:nvSpPr>
            <p:spPr>
              <a:xfrm>
                <a:off x="419450" y="3850547"/>
                <a:ext cx="4160939" cy="369332"/>
              </a:xfrm>
              <a:prstGeom prst="rect">
                <a:avLst/>
              </a:prstGeom>
              <a:noFill/>
            </p:spPr>
            <p:txBody>
              <a:bodyPr wrap="square" rtlCol="0">
                <a:spAutoFit/>
              </a:bodyPr>
              <a:lstStyle/>
              <a:p>
                <a:r>
                  <a:rPr lang="es-CL" dirty="0">
                    <a:ln w="0"/>
                    <a:solidFill>
                      <a:srgbClr val="0070C0"/>
                    </a:solidFill>
                    <a:effectLst>
                      <a:outerShdw blurRad="38100" dist="25400" dir="5400000" algn="ctr" rotWithShape="0">
                        <a:srgbClr val="6E747A">
                          <a:alpha val="43000"/>
                        </a:srgbClr>
                      </a:outerShdw>
                    </a:effectLst>
                  </a:rPr>
                  <a:t>Observación</a:t>
                </a:r>
              </a:p>
            </p:txBody>
          </p:sp>
        </p:grpSp>
        <p:sp>
          <p:nvSpPr>
            <p:cNvPr id="14" name="CuadroTexto 13"/>
            <p:cNvSpPr txBox="1"/>
            <p:nvPr/>
          </p:nvSpPr>
          <p:spPr>
            <a:xfrm>
              <a:off x="461394" y="4999839"/>
              <a:ext cx="7944375" cy="369332"/>
            </a:xfrm>
            <a:prstGeom prst="rect">
              <a:avLst/>
            </a:prstGeom>
            <a:noFill/>
          </p:spPr>
          <p:txBody>
            <a:bodyPr wrap="square" rtlCol="0">
              <a:spAutoFit/>
            </a:bodyPr>
            <a:lstStyle/>
            <a:p>
              <a:r>
                <a:rPr lang="es-CL" dirty="0"/>
                <a:t>Si Z es lejano a 1                            Factor de compresibilidad</a:t>
              </a:r>
            </a:p>
          </p:txBody>
        </p:sp>
        <p:cxnSp>
          <p:nvCxnSpPr>
            <p:cNvPr id="15" name="10 Conector recto de flecha"/>
            <p:cNvCxnSpPr/>
            <p:nvPr/>
          </p:nvCxnSpPr>
          <p:spPr>
            <a:xfrm>
              <a:off x="2763297" y="5177957"/>
              <a:ext cx="1298731"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pSp>
          <p:nvGrpSpPr>
            <p:cNvPr id="16" name="9 Grupo"/>
            <p:cNvGrpSpPr/>
            <p:nvPr/>
          </p:nvGrpSpPr>
          <p:grpSpPr>
            <a:xfrm>
              <a:off x="4960755" y="5779030"/>
              <a:ext cx="971550" cy="704850"/>
              <a:chOff x="4716016" y="5931695"/>
              <a:chExt cx="971550" cy="704850"/>
            </a:xfrm>
            <a:noFill/>
          </p:grpSpPr>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5931695"/>
                <a:ext cx="971550" cy="704850"/>
              </a:xfrm>
              <a:prstGeom prst="rect">
                <a:avLst/>
              </a:prstGeom>
              <a:grpFill/>
              <a:ln/>
            </p:spPr>
            <p:style>
              <a:lnRef idx="2">
                <a:schemeClr val="accent1"/>
              </a:lnRef>
              <a:fillRef idx="1">
                <a:schemeClr val="lt1"/>
              </a:fillRef>
              <a:effectRef idx="0">
                <a:schemeClr val="accent1"/>
              </a:effectRef>
              <a:fontRef idx="minor">
                <a:schemeClr val="dk1"/>
              </a:fontRef>
            </p:style>
          </p:pic>
          <p:sp>
            <p:nvSpPr>
              <p:cNvPr id="18" name="8 Rectángulo"/>
              <p:cNvSpPr/>
              <p:nvPr/>
            </p:nvSpPr>
            <p:spPr>
              <a:xfrm>
                <a:off x="4716016" y="5931695"/>
                <a:ext cx="971550" cy="704850"/>
              </a:xfrm>
              <a:prstGeom prst="rect">
                <a:avLst/>
              </a:prstGeom>
              <a:grp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grpSp>
        <p:sp>
          <p:nvSpPr>
            <p:cNvPr id="19" name="Llamada de flecha hacia abajo 18"/>
            <p:cNvSpPr/>
            <p:nvPr/>
          </p:nvSpPr>
          <p:spPr>
            <a:xfrm>
              <a:off x="4458705" y="5344935"/>
              <a:ext cx="1975651" cy="35212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26364727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396121" y="325674"/>
            <a:ext cx="7416824" cy="3306876"/>
            <a:chOff x="396121" y="325674"/>
            <a:chExt cx="7416824" cy="3306876"/>
          </a:xfrm>
        </p:grpSpPr>
        <p:grpSp>
          <p:nvGrpSpPr>
            <p:cNvPr id="20" name="19 Grupo"/>
            <p:cNvGrpSpPr/>
            <p:nvPr/>
          </p:nvGrpSpPr>
          <p:grpSpPr>
            <a:xfrm>
              <a:off x="396121" y="325674"/>
              <a:ext cx="7416824" cy="1427893"/>
              <a:chOff x="591865" y="1772816"/>
              <a:chExt cx="7416824" cy="1427893"/>
            </a:xfrm>
          </p:grpSpPr>
          <p:pic>
            <p:nvPicPr>
              <p:cNvPr id="12294" name="Picture 6"/>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1865" y="1772816"/>
                <a:ext cx="7416824" cy="1427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5" name="14 Elipse"/>
              <p:cNvSpPr/>
              <p:nvPr/>
            </p:nvSpPr>
            <p:spPr>
              <a:xfrm>
                <a:off x="611560" y="2636912"/>
                <a:ext cx="504056" cy="288032"/>
              </a:xfrm>
              <a:prstGeom prst="ellipse">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CL"/>
              </a:p>
            </p:txBody>
          </p:sp>
          <p:sp>
            <p:nvSpPr>
              <p:cNvPr id="16" name="15 Elipse"/>
              <p:cNvSpPr/>
              <p:nvPr/>
            </p:nvSpPr>
            <p:spPr>
              <a:xfrm>
                <a:off x="4002254" y="2636912"/>
                <a:ext cx="377899" cy="288032"/>
              </a:xfrm>
              <a:prstGeom prst="ellipse">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CL"/>
              </a:p>
            </p:txBody>
          </p:sp>
        </p:grpSp>
        <p:grpSp>
          <p:nvGrpSpPr>
            <p:cNvPr id="30" name="29 Grupo"/>
            <p:cNvGrpSpPr/>
            <p:nvPr/>
          </p:nvGrpSpPr>
          <p:grpSpPr>
            <a:xfrm>
              <a:off x="852052" y="1502969"/>
              <a:ext cx="5314410" cy="2129581"/>
              <a:chOff x="-677946" y="1435620"/>
              <a:chExt cx="5314410" cy="2129581"/>
            </a:xfrm>
            <a:noFill/>
          </p:grpSpPr>
          <p:grpSp>
            <p:nvGrpSpPr>
              <p:cNvPr id="26" name="25 Grupo"/>
              <p:cNvGrpSpPr/>
              <p:nvPr/>
            </p:nvGrpSpPr>
            <p:grpSpPr>
              <a:xfrm>
                <a:off x="-677946" y="1435620"/>
                <a:ext cx="1383923" cy="2129581"/>
                <a:chOff x="-677946" y="1435620"/>
                <a:chExt cx="1383923" cy="2129581"/>
              </a:xfrm>
              <a:grpFill/>
            </p:grpSpPr>
            <p:pic>
              <p:nvPicPr>
                <p:cNvPr id="12295" name="Picture 7"/>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94514" y="2737109"/>
                  <a:ext cx="1100491" cy="828092"/>
                </a:xfrm>
                <a:prstGeom prst="roundRect">
                  <a:avLst>
                    <a:gd name="adj" fmla="val 8594"/>
                  </a:avLst>
                </a:prstGeom>
                <a:grpFill/>
                <a:ln/>
              </p:spPr>
              <p:style>
                <a:lnRef idx="2">
                  <a:schemeClr val="accent1"/>
                </a:lnRef>
                <a:fillRef idx="1">
                  <a:schemeClr val="lt1"/>
                </a:fillRef>
                <a:effectRef idx="0">
                  <a:schemeClr val="accent1"/>
                </a:effectRef>
                <a:fontRef idx="minor">
                  <a:schemeClr val="dk1"/>
                </a:fontRef>
              </p:style>
            </p:pic>
            <p:cxnSp>
              <p:nvCxnSpPr>
                <p:cNvPr id="22" name="21 Conector angular"/>
                <p:cNvCxnSpPr>
                  <a:stCxn id="15" idx="5"/>
                </p:cNvCxnSpPr>
                <p:nvPr/>
              </p:nvCxnSpPr>
              <p:spPr>
                <a:xfrm rot="16200000" flipH="1">
                  <a:off x="-872018" y="1629692"/>
                  <a:ext cx="1182042" cy="793897"/>
                </a:xfrm>
                <a:prstGeom prst="bentConnector3">
                  <a:avLst/>
                </a:prstGeom>
                <a:grpFill/>
                <a:ln>
                  <a:tailEnd type="arrow"/>
                </a:ln>
              </p:spPr>
              <p:style>
                <a:lnRef idx="2">
                  <a:schemeClr val="accent1"/>
                </a:lnRef>
                <a:fillRef idx="1">
                  <a:schemeClr val="lt1"/>
                </a:fillRef>
                <a:effectRef idx="0">
                  <a:schemeClr val="accent1"/>
                </a:effectRef>
                <a:fontRef idx="minor">
                  <a:schemeClr val="dk1"/>
                </a:fontRef>
              </p:style>
            </p:cxnSp>
          </p:grpSp>
          <p:grpSp>
            <p:nvGrpSpPr>
              <p:cNvPr id="29" name="28 Grupo"/>
              <p:cNvGrpSpPr/>
              <p:nvPr/>
            </p:nvGrpSpPr>
            <p:grpSpPr>
              <a:xfrm>
                <a:off x="2337851" y="1435620"/>
                <a:ext cx="2298613" cy="1366127"/>
                <a:chOff x="2337851" y="1435620"/>
                <a:chExt cx="2298613" cy="1366127"/>
              </a:xfrm>
              <a:grpFill/>
            </p:grpSpPr>
            <p:cxnSp>
              <p:nvCxnSpPr>
                <p:cNvPr id="24" name="23 Conector angular"/>
                <p:cNvCxnSpPr>
                  <a:stCxn id="16" idx="3"/>
                </p:cNvCxnSpPr>
                <p:nvPr/>
              </p:nvCxnSpPr>
              <p:spPr>
                <a:xfrm rot="16200000" flipH="1">
                  <a:off x="2354225" y="1419246"/>
                  <a:ext cx="894010" cy="926757"/>
                </a:xfrm>
                <a:prstGeom prst="bentConnector2">
                  <a:avLst/>
                </a:prstGeom>
                <a:grpFill/>
                <a:ln>
                  <a:tailEnd type="arrow"/>
                </a:ln>
              </p:spPr>
              <p:style>
                <a:lnRef idx="2">
                  <a:schemeClr val="accent1"/>
                </a:lnRef>
                <a:fillRef idx="1">
                  <a:schemeClr val="lt1"/>
                </a:fillRef>
                <a:effectRef idx="0">
                  <a:schemeClr val="accent1"/>
                </a:effectRef>
                <a:fontRef idx="minor">
                  <a:schemeClr val="dk1"/>
                </a:fontRef>
              </p:style>
            </p:cxnSp>
            <p:pic>
              <p:nvPicPr>
                <p:cNvPr id="12296" name="Picture 8"/>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2386" y="1892758"/>
                  <a:ext cx="1184078" cy="908989"/>
                </a:xfrm>
                <a:prstGeom prst="roundRect">
                  <a:avLst>
                    <a:gd name="adj" fmla="val 8594"/>
                  </a:avLst>
                </a:prstGeom>
                <a:grpFill/>
                <a:ln/>
              </p:spPr>
              <p:style>
                <a:lnRef idx="2">
                  <a:schemeClr val="accent1"/>
                </a:lnRef>
                <a:fillRef idx="1">
                  <a:schemeClr val="lt1"/>
                </a:fillRef>
                <a:effectRef idx="0">
                  <a:schemeClr val="accent1"/>
                </a:effectRef>
                <a:fontRef idx="minor">
                  <a:schemeClr val="dk1"/>
                </a:fontRef>
              </p:style>
            </p:pic>
          </p:grpSp>
        </p:grpSp>
      </p:grpSp>
      <p:pic>
        <p:nvPicPr>
          <p:cNvPr id="2" name="Imagen 1"/>
          <p:cNvPicPr>
            <a:picLocks noChangeAspect="1"/>
          </p:cNvPicPr>
          <p:nvPr/>
        </p:nvPicPr>
        <p:blipFill>
          <a:blip r:embed="rId6"/>
          <a:stretch>
            <a:fillRect/>
          </a:stretch>
        </p:blipFill>
        <p:spPr>
          <a:xfrm>
            <a:off x="6298159" y="1644242"/>
            <a:ext cx="5765038" cy="5145466"/>
          </a:xfrm>
          <a:prstGeom prst="rect">
            <a:avLst/>
          </a:prstGeom>
        </p:spPr>
      </p:pic>
      <p:sp>
        <p:nvSpPr>
          <p:cNvPr id="3" name="Llamada de flecha hacia abajo 2"/>
          <p:cNvSpPr/>
          <p:nvPr/>
        </p:nvSpPr>
        <p:spPr>
          <a:xfrm>
            <a:off x="9026383" y="970353"/>
            <a:ext cx="3036814" cy="673889"/>
          </a:xfrm>
          <a:prstGeom prst="downArrowCallout">
            <a:avLst/>
          </a:prstGeom>
          <a:ln>
            <a:solidFill>
              <a:schemeClr val="accent3">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s-CL" sz="1400" dirty="0"/>
              <a:t>Valores críticos para algunas sustancias</a:t>
            </a:r>
          </a:p>
        </p:txBody>
      </p:sp>
    </p:spTree>
    <p:extLst>
      <p:ext uri="{BB962C8B-B14F-4D97-AF65-F5344CB8AC3E}">
        <p14:creationId xmlns:p14="http://schemas.microsoft.com/office/powerpoint/2010/main" val="1897255022"/>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34224" y="511729"/>
            <a:ext cx="10091955" cy="6106146"/>
          </a:xfrm>
          <a:prstGeom prst="rect">
            <a:avLst/>
          </a:prstGeom>
          <a:noFill/>
          <a:ln w="9525">
            <a:solidFill>
              <a:schemeClr val="accent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23558" y="0"/>
            <a:ext cx="5760640" cy="400110"/>
          </a:xfrm>
          <a:prstGeom prst="rect">
            <a:avLst/>
          </a:prstGeom>
          <a:noFill/>
        </p:spPr>
        <p:txBody>
          <a:bodyPr wrap="square" rtlCol="0">
            <a:spAutoFit/>
          </a:bodyPr>
          <a:lstStyle/>
          <a:p>
            <a:r>
              <a:rPr lang="es-CL" sz="2000" dirty="0"/>
              <a:t>Diagrama Factor de compresibilidad</a:t>
            </a:r>
          </a:p>
        </p:txBody>
      </p:sp>
    </p:spTree>
    <p:extLst>
      <p:ext uri="{BB962C8B-B14F-4D97-AF65-F5344CB8AC3E}">
        <p14:creationId xmlns:p14="http://schemas.microsoft.com/office/powerpoint/2010/main" val="261108653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27381" y="401931"/>
            <a:ext cx="3840427" cy="369332"/>
          </a:xfrm>
          <a:prstGeom prst="rect">
            <a:avLst/>
          </a:prstGeom>
          <a:noFill/>
        </p:spPr>
        <p:txBody>
          <a:bodyPr wrap="square" rtlCol="0">
            <a:spAutoFit/>
          </a:bodyPr>
          <a:lstStyle/>
          <a:p>
            <a:r>
              <a:rPr lang="es-CL" dirty="0"/>
              <a:t>Motores de Combustión</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1708" y="1124744"/>
            <a:ext cx="7672201" cy="36724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nvGrpSpPr>
          <p:cNvPr id="7" name="6 Grupo"/>
          <p:cNvGrpSpPr/>
          <p:nvPr/>
        </p:nvGrpSpPr>
        <p:grpSpPr>
          <a:xfrm>
            <a:off x="8592277" y="1556792"/>
            <a:ext cx="1728192" cy="753602"/>
            <a:chOff x="6876256" y="1556792"/>
            <a:chExt cx="1296144" cy="753602"/>
          </a:xfrm>
        </p:grpSpPr>
        <p:sp>
          <p:nvSpPr>
            <p:cNvPr id="5" name="4 Cerrar llave"/>
            <p:cNvSpPr/>
            <p:nvPr/>
          </p:nvSpPr>
          <p:spPr>
            <a:xfrm>
              <a:off x="6876256" y="1556792"/>
              <a:ext cx="216024" cy="753602"/>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L"/>
            </a:p>
          </p:txBody>
        </p:sp>
        <p:sp>
          <p:nvSpPr>
            <p:cNvPr id="6" name="5 CuadroTexto"/>
            <p:cNvSpPr txBox="1"/>
            <p:nvPr/>
          </p:nvSpPr>
          <p:spPr>
            <a:xfrm>
              <a:off x="7092280" y="1756396"/>
              <a:ext cx="1080120" cy="369332"/>
            </a:xfrm>
            <a:prstGeom prst="rect">
              <a:avLst/>
            </a:prstGeom>
            <a:noFill/>
          </p:spPr>
          <p:txBody>
            <a:bodyPr wrap="square" rtlCol="0">
              <a:spAutoFit/>
            </a:bodyPr>
            <a:lstStyle/>
            <a:p>
              <a:r>
                <a:rPr lang="es-CL" dirty="0"/>
                <a:t>Gases</a:t>
              </a:r>
            </a:p>
          </p:txBody>
        </p:sp>
      </p:grpSp>
      <p:grpSp>
        <p:nvGrpSpPr>
          <p:cNvPr id="11" name="10 Grupo"/>
          <p:cNvGrpSpPr/>
          <p:nvPr/>
        </p:nvGrpSpPr>
        <p:grpSpPr>
          <a:xfrm>
            <a:off x="8615907" y="2445282"/>
            <a:ext cx="2496277" cy="540060"/>
            <a:chOff x="6876256" y="2420888"/>
            <a:chExt cx="1872208" cy="540060"/>
          </a:xfrm>
        </p:grpSpPr>
        <p:sp>
          <p:nvSpPr>
            <p:cNvPr id="9" name="8 Cerrar llave"/>
            <p:cNvSpPr/>
            <p:nvPr/>
          </p:nvSpPr>
          <p:spPr>
            <a:xfrm>
              <a:off x="6876256" y="2420888"/>
              <a:ext cx="216024" cy="54006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
          <p:nvSpPr>
            <p:cNvPr id="10" name="9 CuadroTexto"/>
            <p:cNvSpPr txBox="1"/>
            <p:nvPr/>
          </p:nvSpPr>
          <p:spPr>
            <a:xfrm>
              <a:off x="7164288" y="2564904"/>
              <a:ext cx="1584176" cy="369332"/>
            </a:xfrm>
            <a:prstGeom prst="rect">
              <a:avLst/>
            </a:prstGeom>
            <a:noFill/>
          </p:spPr>
          <p:txBody>
            <a:bodyPr wrap="square" rtlCol="0">
              <a:spAutoFit/>
            </a:bodyPr>
            <a:lstStyle/>
            <a:p>
              <a:r>
                <a:rPr lang="es-CL" dirty="0"/>
                <a:t>Hidrocarburos</a:t>
              </a:r>
            </a:p>
          </p:txBody>
        </p:sp>
      </p:grpSp>
      <p:grpSp>
        <p:nvGrpSpPr>
          <p:cNvPr id="19" name="18 Grupo"/>
          <p:cNvGrpSpPr/>
          <p:nvPr/>
        </p:nvGrpSpPr>
        <p:grpSpPr>
          <a:xfrm>
            <a:off x="4655841" y="4403936"/>
            <a:ext cx="5934188" cy="537232"/>
            <a:chOff x="3491880" y="4403936"/>
            <a:chExt cx="4450641" cy="537232"/>
          </a:xfrm>
        </p:grpSpPr>
        <p:cxnSp>
          <p:nvCxnSpPr>
            <p:cNvPr id="13" name="12 Conector recto de flecha"/>
            <p:cNvCxnSpPr/>
            <p:nvPr/>
          </p:nvCxnSpPr>
          <p:spPr>
            <a:xfrm>
              <a:off x="5868144" y="4581128"/>
              <a:ext cx="88181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14" name="13 CuadroTexto"/>
            <p:cNvSpPr txBox="1"/>
            <p:nvPr/>
          </p:nvSpPr>
          <p:spPr>
            <a:xfrm>
              <a:off x="6736107" y="4403936"/>
              <a:ext cx="1206414" cy="369332"/>
            </a:xfrm>
            <a:prstGeom prst="rect">
              <a:avLst/>
            </a:prstGeom>
            <a:noFill/>
          </p:spPr>
          <p:txBody>
            <a:bodyPr wrap="square" rtlCol="0">
              <a:spAutoFit/>
            </a:bodyPr>
            <a:lstStyle/>
            <a:p>
              <a:r>
                <a:rPr lang="es-CL" dirty="0"/>
                <a:t>Vapor</a:t>
              </a:r>
            </a:p>
          </p:txBody>
        </p:sp>
        <p:sp>
          <p:nvSpPr>
            <p:cNvPr id="15" name="14 Elipse"/>
            <p:cNvSpPr/>
            <p:nvPr/>
          </p:nvSpPr>
          <p:spPr>
            <a:xfrm>
              <a:off x="3491880" y="4403936"/>
              <a:ext cx="2016224" cy="53723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8" name="17 Grupo"/>
          <p:cNvGrpSpPr/>
          <p:nvPr/>
        </p:nvGrpSpPr>
        <p:grpSpPr>
          <a:xfrm>
            <a:off x="1570723" y="2454166"/>
            <a:ext cx="1268327" cy="1658451"/>
            <a:chOff x="1178042" y="2454165"/>
            <a:chExt cx="951245" cy="1658451"/>
          </a:xfrm>
        </p:grpSpPr>
        <p:sp>
          <p:nvSpPr>
            <p:cNvPr id="16" name="15 Rayo"/>
            <p:cNvSpPr/>
            <p:nvPr/>
          </p:nvSpPr>
          <p:spPr>
            <a:xfrm rot="2535900">
              <a:off x="1625231" y="2454165"/>
              <a:ext cx="504056" cy="1235746"/>
            </a:xfrm>
            <a:prstGeom prst="lightningBolt">
              <a:avLst/>
            </a:prstGeom>
            <a:solidFill>
              <a:srgbClr val="CC33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accent6">
                    <a:lumMod val="75000"/>
                  </a:schemeClr>
                </a:solidFill>
              </a:endParaRPr>
            </a:p>
          </p:txBody>
        </p:sp>
        <p:sp>
          <p:nvSpPr>
            <p:cNvPr id="17" name="16 CuadroTexto"/>
            <p:cNvSpPr txBox="1"/>
            <p:nvPr/>
          </p:nvSpPr>
          <p:spPr>
            <a:xfrm>
              <a:off x="1178042" y="3729949"/>
              <a:ext cx="936104" cy="382667"/>
            </a:xfrm>
            <a:prstGeom prst="rect">
              <a:avLst/>
            </a:prstGeom>
            <a:noFill/>
          </p:spPr>
          <p:txBody>
            <a:bodyPr wrap="square" rtlCol="0">
              <a:spAutoFit/>
            </a:bodyPr>
            <a:lstStyle/>
            <a:p>
              <a:r>
                <a:rPr lang="es-CL" dirty="0"/>
                <a:t>Calor</a:t>
              </a:r>
            </a:p>
          </p:txBody>
        </p:sp>
      </p:grpSp>
      <p:grpSp>
        <p:nvGrpSpPr>
          <p:cNvPr id="25" name="24 Grupo"/>
          <p:cNvGrpSpPr/>
          <p:nvPr/>
        </p:nvGrpSpPr>
        <p:grpSpPr>
          <a:xfrm>
            <a:off x="754633" y="5184804"/>
            <a:ext cx="9535553" cy="872788"/>
            <a:chOff x="565974" y="5184804"/>
            <a:chExt cx="7151665" cy="872788"/>
          </a:xfrm>
        </p:grpSpPr>
        <p:sp>
          <p:nvSpPr>
            <p:cNvPr id="20" name="19 CuadroTexto"/>
            <p:cNvSpPr txBox="1"/>
            <p:nvPr/>
          </p:nvSpPr>
          <p:spPr>
            <a:xfrm>
              <a:off x="2164162" y="5436532"/>
              <a:ext cx="3600400" cy="369332"/>
            </a:xfrm>
            <a:prstGeom prst="rect">
              <a:avLst/>
            </a:prstGeom>
            <a:noFill/>
          </p:spPr>
          <p:txBody>
            <a:bodyPr wrap="square" rtlCol="0">
              <a:spAutoFit/>
            </a:bodyPr>
            <a:lstStyle/>
            <a:p>
              <a:r>
                <a:rPr lang="es-CL" dirty="0"/>
                <a:t>Energía Mecánica</a:t>
              </a:r>
            </a:p>
          </p:txBody>
        </p:sp>
        <p:cxnSp>
          <p:nvCxnSpPr>
            <p:cNvPr id="22" name="21 Conector recto de flecha"/>
            <p:cNvCxnSpPr/>
            <p:nvPr/>
          </p:nvCxnSpPr>
          <p:spPr>
            <a:xfrm>
              <a:off x="3964362" y="5621198"/>
              <a:ext cx="936104"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23" name="22 CuadroTexto"/>
            <p:cNvSpPr txBox="1"/>
            <p:nvPr/>
          </p:nvSpPr>
          <p:spPr>
            <a:xfrm>
              <a:off x="4900466" y="5436532"/>
              <a:ext cx="2817173" cy="369332"/>
            </a:xfrm>
            <a:prstGeom prst="rect">
              <a:avLst/>
            </a:prstGeom>
            <a:noFill/>
          </p:spPr>
          <p:txBody>
            <a:bodyPr wrap="square" rtlCol="0">
              <a:spAutoFit/>
            </a:bodyPr>
            <a:lstStyle/>
            <a:p>
              <a:r>
                <a:rPr lang="es-CL" dirty="0"/>
                <a:t>Motores Diesel-Gasolina</a:t>
              </a:r>
            </a:p>
          </p:txBody>
        </p:sp>
        <p:sp>
          <p:nvSpPr>
            <p:cNvPr id="24" name="23 Explosión 1"/>
            <p:cNvSpPr/>
            <p:nvPr/>
          </p:nvSpPr>
          <p:spPr>
            <a:xfrm>
              <a:off x="565974" y="5184804"/>
              <a:ext cx="1224136" cy="872788"/>
            </a:xfrm>
            <a:prstGeom prst="irregularSeal1">
              <a:avLst/>
            </a:prstGeom>
            <a:solidFill>
              <a:srgbClr val="CC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a:t>
              </a:r>
            </a:p>
          </p:txBody>
        </p:sp>
      </p:grpSp>
      <p:sp>
        <p:nvSpPr>
          <p:cNvPr id="26" name="25 CuadroTexto"/>
          <p:cNvSpPr txBox="1"/>
          <p:nvPr/>
        </p:nvSpPr>
        <p:spPr>
          <a:xfrm>
            <a:off x="3695733" y="6057593"/>
            <a:ext cx="5760640" cy="646331"/>
          </a:xfrm>
          <a:prstGeom prst="rect">
            <a:avLst/>
          </a:prstGeom>
          <a:noFill/>
        </p:spPr>
        <p:txBody>
          <a:bodyPr wrap="square" rtlCol="0">
            <a:spAutoFit/>
          </a:bodyPr>
          <a:lstStyle/>
          <a:p>
            <a:pPr algn="just"/>
            <a:r>
              <a:rPr lang="es-CL" dirty="0"/>
              <a:t>-Potencia </a:t>
            </a:r>
            <a:r>
              <a:rPr lang="es-CL" dirty="0">
                <a:sym typeface="Wingdings" pitchFamily="2" charset="2"/>
              </a:rPr>
              <a:t></a:t>
            </a:r>
            <a:r>
              <a:rPr lang="es-CL" dirty="0"/>
              <a:t> (</a:t>
            </a:r>
            <a:r>
              <a:rPr lang="el-GR" dirty="0"/>
              <a:t>ϗ</a:t>
            </a:r>
            <a:r>
              <a:rPr lang="es-CL" dirty="0"/>
              <a:t>; </a:t>
            </a:r>
            <a:r>
              <a:rPr lang="es-CL" dirty="0" err="1"/>
              <a:t>Cant</a:t>
            </a:r>
            <a:r>
              <a:rPr lang="es-CL" dirty="0"/>
              <a:t>. de comburente, combustible;  condiciones de enfriamiento)</a:t>
            </a:r>
          </a:p>
        </p:txBody>
      </p:sp>
      <p:sp>
        <p:nvSpPr>
          <p:cNvPr id="2" name="1 CuadroTexto"/>
          <p:cNvSpPr txBox="1"/>
          <p:nvPr/>
        </p:nvSpPr>
        <p:spPr>
          <a:xfrm>
            <a:off x="2951016" y="41561"/>
            <a:ext cx="6262254" cy="369332"/>
          </a:xfrm>
          <a:prstGeom prst="rect">
            <a:avLst/>
          </a:prstGeom>
          <a:noFill/>
        </p:spPr>
        <p:txBody>
          <a:bodyPr wrap="square" rtlCol="0">
            <a:spAutoFit/>
          </a:bodyPr>
          <a:lstStyle/>
          <a:p>
            <a:r>
              <a:rPr lang="es-CL" dirty="0"/>
              <a:t>¿Dónde se aplica la termodinámica?</a:t>
            </a:r>
          </a:p>
        </p:txBody>
      </p:sp>
    </p:spTree>
    <p:extLst>
      <p:ext uri="{BB962C8B-B14F-4D97-AF65-F5344CB8AC3E}">
        <p14:creationId xmlns:p14="http://schemas.microsoft.com/office/powerpoint/2010/main" val="3302816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27382" y="188640"/>
            <a:ext cx="6816757" cy="369332"/>
          </a:xfrm>
          <a:prstGeom prst="rect">
            <a:avLst/>
          </a:prstGeom>
          <a:noFill/>
        </p:spPr>
        <p:txBody>
          <a:bodyPr wrap="square" rtlCol="0">
            <a:spAutoFit/>
          </a:bodyPr>
          <a:lstStyle/>
          <a:p>
            <a:r>
              <a:rPr lang="es-CL" dirty="0"/>
              <a:t>Sistemas de Refrigeración y Aire Acondicionado</a:t>
            </a:r>
          </a:p>
        </p:txBody>
      </p:sp>
      <p:sp>
        <p:nvSpPr>
          <p:cNvPr id="4" name="3 Rectángulo"/>
          <p:cNvSpPr/>
          <p:nvPr/>
        </p:nvSpPr>
        <p:spPr>
          <a:xfrm>
            <a:off x="1644940" y="1957347"/>
            <a:ext cx="6096000" cy="1754326"/>
          </a:xfrm>
          <a:prstGeom prst="rect">
            <a:avLst/>
          </a:prstGeom>
        </p:spPr>
        <p:txBody>
          <a:bodyPr>
            <a:spAutoFit/>
          </a:bodyPr>
          <a:lstStyle/>
          <a:p>
            <a:pPr algn="just"/>
            <a:r>
              <a:rPr lang="es-CL" i="1" dirty="0"/>
              <a:t>Refrigerante es una sustancia que actúa como agente de enfriamiento, con propiedades especiales de punto de evaporación y condensación. Mediante cambios de presión y temperatura absorben calor en un lugar y lo disipa en otro mediante un cambio de líquido a gas y viceversa.</a:t>
            </a:r>
            <a:endParaRPr lang="es-CL" dirty="0"/>
          </a:p>
        </p:txBody>
      </p:sp>
      <p:grpSp>
        <p:nvGrpSpPr>
          <p:cNvPr id="10" name="9 Grupo"/>
          <p:cNvGrpSpPr/>
          <p:nvPr/>
        </p:nvGrpSpPr>
        <p:grpSpPr>
          <a:xfrm>
            <a:off x="682611" y="1504885"/>
            <a:ext cx="9217024" cy="383187"/>
            <a:chOff x="539552" y="894865"/>
            <a:chExt cx="6912768" cy="383187"/>
          </a:xfrm>
        </p:grpSpPr>
        <p:sp>
          <p:nvSpPr>
            <p:cNvPr id="3" name="2 CuadroTexto"/>
            <p:cNvSpPr txBox="1"/>
            <p:nvPr/>
          </p:nvSpPr>
          <p:spPr>
            <a:xfrm>
              <a:off x="539552" y="894865"/>
              <a:ext cx="5112568" cy="369332"/>
            </a:xfrm>
            <a:prstGeom prst="rect">
              <a:avLst/>
            </a:prstGeom>
            <a:noFill/>
          </p:spPr>
          <p:txBody>
            <a:bodyPr wrap="square" rtlCol="0">
              <a:spAutoFit/>
            </a:bodyPr>
            <a:lstStyle/>
            <a:p>
              <a:r>
                <a:rPr lang="es-CL" dirty="0"/>
                <a:t>Tipos de Refrigerantes</a:t>
              </a:r>
            </a:p>
          </p:txBody>
        </p:sp>
        <p:cxnSp>
          <p:nvCxnSpPr>
            <p:cNvPr id="6" name="5 Conector recto de flecha"/>
            <p:cNvCxnSpPr/>
            <p:nvPr/>
          </p:nvCxnSpPr>
          <p:spPr>
            <a:xfrm>
              <a:off x="2951820" y="1093386"/>
              <a:ext cx="97210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7" name="6 CuadroTexto"/>
            <p:cNvSpPr txBox="1"/>
            <p:nvPr/>
          </p:nvSpPr>
          <p:spPr>
            <a:xfrm>
              <a:off x="3923928" y="908720"/>
              <a:ext cx="3528392" cy="369332"/>
            </a:xfrm>
            <a:prstGeom prst="rect">
              <a:avLst/>
            </a:prstGeom>
            <a:noFill/>
          </p:spPr>
          <p:txBody>
            <a:bodyPr wrap="square" rtlCol="0">
              <a:spAutoFit/>
            </a:bodyPr>
            <a:lstStyle/>
            <a:p>
              <a:r>
                <a:rPr lang="es-CL" dirty="0"/>
                <a:t>3 grupos </a:t>
              </a:r>
            </a:p>
          </p:txBody>
        </p:sp>
      </p:grpSp>
      <p:sp>
        <p:nvSpPr>
          <p:cNvPr id="8" name="7 CuadroTexto"/>
          <p:cNvSpPr txBox="1"/>
          <p:nvPr/>
        </p:nvSpPr>
        <p:spPr>
          <a:xfrm>
            <a:off x="707504" y="818128"/>
            <a:ext cx="3864429" cy="369332"/>
          </a:xfrm>
          <a:prstGeom prst="rect">
            <a:avLst/>
          </a:prstGeom>
          <a:noFill/>
        </p:spPr>
        <p:txBody>
          <a:bodyPr wrap="square" rtlCol="0">
            <a:spAutoFit/>
          </a:bodyPr>
          <a:lstStyle/>
          <a:p>
            <a:r>
              <a:rPr lang="es-CL" dirty="0"/>
              <a:t>Sistemas de Refrigeración</a:t>
            </a:r>
          </a:p>
        </p:txBody>
      </p:sp>
      <p:sp>
        <p:nvSpPr>
          <p:cNvPr id="11" name="10 CuadroTexto"/>
          <p:cNvSpPr txBox="1"/>
          <p:nvPr/>
        </p:nvSpPr>
        <p:spPr>
          <a:xfrm>
            <a:off x="987928" y="4011429"/>
            <a:ext cx="7584843" cy="369332"/>
          </a:xfrm>
          <a:prstGeom prst="rect">
            <a:avLst/>
          </a:prstGeom>
          <a:noFill/>
        </p:spPr>
        <p:txBody>
          <a:bodyPr wrap="square" rtlCol="0">
            <a:spAutoFit/>
          </a:bodyPr>
          <a:lstStyle/>
          <a:p>
            <a:r>
              <a:rPr lang="es-CL" dirty="0" err="1"/>
              <a:t>Ej</a:t>
            </a:r>
            <a:r>
              <a:rPr lang="es-CL" dirty="0"/>
              <a:t>: R-12; R-22 (aire acondicionado; refrigeración)</a:t>
            </a:r>
          </a:p>
        </p:txBody>
      </p:sp>
      <p:sp>
        <p:nvSpPr>
          <p:cNvPr id="12" name="11 CuadroTexto"/>
          <p:cNvSpPr txBox="1"/>
          <p:nvPr/>
        </p:nvSpPr>
        <p:spPr>
          <a:xfrm>
            <a:off x="698861" y="4866485"/>
            <a:ext cx="7746144" cy="646331"/>
          </a:xfrm>
          <a:prstGeom prst="rect">
            <a:avLst/>
          </a:prstGeom>
          <a:noFill/>
        </p:spPr>
        <p:txBody>
          <a:bodyPr wrap="square" rtlCol="0">
            <a:spAutoFit/>
          </a:bodyPr>
          <a:lstStyle/>
          <a:p>
            <a:r>
              <a:rPr lang="es-CL" dirty="0"/>
              <a:t>-Termodinámica </a:t>
            </a:r>
            <a:r>
              <a:rPr lang="es-CL" dirty="0">
                <a:sym typeface="Wingdings" pitchFamily="2" charset="2"/>
              </a:rPr>
              <a:t></a:t>
            </a:r>
            <a:r>
              <a:rPr lang="es-CL" dirty="0"/>
              <a:t> (Potencia compresor;  calor evaporador y en el condensador; control de humedal ambiental )</a:t>
            </a:r>
          </a:p>
        </p:txBody>
      </p:sp>
    </p:spTree>
    <p:extLst>
      <p:ext uri="{BB962C8B-B14F-4D97-AF65-F5344CB8AC3E}">
        <p14:creationId xmlns:p14="http://schemas.microsoft.com/office/powerpoint/2010/main" val="1231990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39349" y="174930"/>
            <a:ext cx="9601067" cy="523220"/>
          </a:xfrm>
          <a:prstGeom prst="rect">
            <a:avLst/>
          </a:prstGeom>
          <a:noFill/>
        </p:spPr>
        <p:txBody>
          <a:bodyPr wrap="square" rtlCol="0">
            <a:spAutoFit/>
          </a:bodyPr>
          <a:lstStyle/>
          <a:p>
            <a:r>
              <a:rPr lang="es-CL" sz="2800" dirty="0">
                <a:solidFill>
                  <a:srgbClr val="002060"/>
                </a:solidFill>
              </a:rPr>
              <a:t>Para complementar la termodinámica</a:t>
            </a:r>
          </a:p>
        </p:txBody>
      </p:sp>
      <p:sp>
        <p:nvSpPr>
          <p:cNvPr id="3" name="2 CuadroTexto"/>
          <p:cNvSpPr txBox="1"/>
          <p:nvPr/>
        </p:nvSpPr>
        <p:spPr>
          <a:xfrm>
            <a:off x="527381" y="977783"/>
            <a:ext cx="8352928" cy="369332"/>
          </a:xfrm>
          <a:prstGeom prst="rect">
            <a:avLst/>
          </a:prstGeom>
          <a:noFill/>
        </p:spPr>
        <p:txBody>
          <a:bodyPr wrap="square" rtlCol="0">
            <a:spAutoFit/>
          </a:bodyPr>
          <a:lstStyle/>
          <a:p>
            <a:r>
              <a:rPr lang="es-CL" dirty="0"/>
              <a:t>Sistemas de Unidades</a:t>
            </a:r>
          </a:p>
        </p:txBody>
      </p:sp>
      <p:sp>
        <p:nvSpPr>
          <p:cNvPr id="4" name="3 CuadroTexto"/>
          <p:cNvSpPr txBox="1"/>
          <p:nvPr/>
        </p:nvSpPr>
        <p:spPr>
          <a:xfrm>
            <a:off x="1007435" y="1556793"/>
            <a:ext cx="4704523" cy="1200329"/>
          </a:xfrm>
          <a:prstGeom prst="rect">
            <a:avLst/>
          </a:prstGeom>
          <a:noFill/>
        </p:spPr>
        <p:txBody>
          <a:bodyPr wrap="square" rtlCol="0">
            <a:spAutoFit/>
          </a:bodyPr>
          <a:lstStyle/>
          <a:p>
            <a:pPr marL="342900" indent="-342900">
              <a:buFont typeface="+mj-lt"/>
              <a:buAutoNum type="arabicPeriod"/>
            </a:pPr>
            <a:r>
              <a:rPr lang="es-CL" dirty="0"/>
              <a:t>SI (sistema internacional)</a:t>
            </a:r>
          </a:p>
          <a:p>
            <a:pPr marL="342900" indent="-342900">
              <a:buFont typeface="+mj-lt"/>
              <a:buAutoNum type="arabicPeriod"/>
            </a:pPr>
            <a:r>
              <a:rPr lang="es-CL" dirty="0"/>
              <a:t>MKS(basada en </a:t>
            </a:r>
            <a:r>
              <a:rPr lang="es-CL" dirty="0" err="1"/>
              <a:t>m;Kg;seg</a:t>
            </a:r>
            <a:r>
              <a:rPr lang="es-CL" dirty="0"/>
              <a:t>.)</a:t>
            </a:r>
          </a:p>
          <a:p>
            <a:pPr marL="342900" indent="-342900">
              <a:buFont typeface="+mj-lt"/>
              <a:buAutoNum type="arabicPeriod"/>
            </a:pPr>
            <a:r>
              <a:rPr lang="es-CL" dirty="0"/>
              <a:t>Inglés Internacional</a:t>
            </a:r>
          </a:p>
          <a:p>
            <a:pPr marL="342900" indent="-342900">
              <a:buFont typeface="+mj-lt"/>
              <a:buAutoNum type="arabicPeriod"/>
            </a:pPr>
            <a:r>
              <a:rPr lang="es-CL" dirty="0"/>
              <a:t>Inglés de Ingeniería</a:t>
            </a:r>
          </a:p>
        </p:txBody>
      </p:sp>
      <p:pic>
        <p:nvPicPr>
          <p:cNvPr id="2055" name="Picture 7" descr="http://2.bp.blogspot.com/-_6hcILEwnkg/UEKZB06nqwI/AAAAAAAAABI/tMVFsJlM_aY/s640/mks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11" y="2892192"/>
            <a:ext cx="10925093" cy="3074423"/>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4016168" y="4980923"/>
            <a:ext cx="288032"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002794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212571" y="327991"/>
            <a:ext cx="7951306" cy="461665"/>
          </a:xfrm>
          <a:prstGeom prst="rect">
            <a:avLst/>
          </a:prstGeom>
          <a:noFill/>
        </p:spPr>
        <p:txBody>
          <a:bodyPr wrap="square" rtlCol="0">
            <a:spAutoFit/>
          </a:bodyPr>
          <a:lstStyle/>
          <a:p>
            <a:r>
              <a:rPr lang="es-ES" sz="2400" dirty="0">
                <a:solidFill>
                  <a:srgbClr val="0070C0"/>
                </a:solidFill>
              </a:rPr>
              <a:t>Sistema Termodinámico, Frontera y Alrededores</a:t>
            </a:r>
            <a:endParaRPr lang="es-ES" sz="2400" kern="1200" dirty="0">
              <a:solidFill>
                <a:srgbClr val="0070C0"/>
              </a:solidFill>
            </a:endParaRPr>
          </a:p>
        </p:txBody>
      </p:sp>
      <p:sp>
        <p:nvSpPr>
          <p:cNvPr id="3" name="CuadroTexto 2"/>
          <p:cNvSpPr txBox="1"/>
          <p:nvPr/>
        </p:nvSpPr>
        <p:spPr>
          <a:xfrm>
            <a:off x="487017" y="1341782"/>
            <a:ext cx="4621696" cy="400110"/>
          </a:xfrm>
          <a:prstGeom prst="rect">
            <a:avLst/>
          </a:prstGeom>
          <a:noFill/>
        </p:spPr>
        <p:txBody>
          <a:bodyPr wrap="square" rtlCol="0">
            <a:spAutoFit/>
          </a:bodyPr>
          <a:lstStyle/>
          <a:p>
            <a:r>
              <a:rPr lang="es-CL" sz="2000" kern="1200" dirty="0">
                <a:solidFill>
                  <a:schemeClr val="tx1"/>
                </a:solidFill>
                <a:latin typeface="+mn-lt"/>
                <a:ea typeface="+mn-ea"/>
                <a:cs typeface="+mn-cs"/>
              </a:rPr>
              <a:t>¿Qué es un sistema termodin</a:t>
            </a:r>
            <a:r>
              <a:rPr lang="es-CL" sz="2000" dirty="0"/>
              <a:t>ámico</a:t>
            </a:r>
            <a:r>
              <a:rPr lang="es-CL" sz="2000" kern="1200" dirty="0">
                <a:solidFill>
                  <a:schemeClr val="tx1"/>
                </a:solidFill>
                <a:latin typeface="+mn-lt"/>
                <a:ea typeface="+mn-ea"/>
                <a:cs typeface="+mn-cs"/>
              </a:rPr>
              <a:t>?</a:t>
            </a:r>
            <a:endParaRPr lang="es-ES" sz="2000" kern="1200" dirty="0">
              <a:solidFill>
                <a:schemeClr val="tx1"/>
              </a:solidFill>
              <a:latin typeface="+mn-lt"/>
              <a:ea typeface="+mn-ea"/>
              <a:cs typeface="+mn-cs"/>
            </a:endParaRPr>
          </a:p>
        </p:txBody>
      </p:sp>
      <p:sp>
        <p:nvSpPr>
          <p:cNvPr id="4" name="CuadroTexto 3"/>
          <p:cNvSpPr txBox="1"/>
          <p:nvPr/>
        </p:nvSpPr>
        <p:spPr>
          <a:xfrm>
            <a:off x="884582" y="1970852"/>
            <a:ext cx="6838121" cy="707886"/>
          </a:xfrm>
          <a:prstGeom prst="rect">
            <a:avLst/>
          </a:prstGeom>
          <a:noFill/>
        </p:spPr>
        <p:txBody>
          <a:bodyPr wrap="square" rtlCol="0">
            <a:spAutoFit/>
          </a:bodyPr>
          <a:lstStyle/>
          <a:p>
            <a:pPr algn="just"/>
            <a:r>
              <a:rPr lang="es-ES" sz="2000" kern="1200" dirty="0">
                <a:solidFill>
                  <a:schemeClr val="tx1"/>
                </a:solidFill>
                <a:latin typeface="+mn-lt"/>
                <a:ea typeface="+mn-ea"/>
                <a:cs typeface="+mn-cs"/>
              </a:rPr>
              <a:t>Aquella cantidad de materia o región del universo elegida para su estudio.</a:t>
            </a:r>
          </a:p>
        </p:txBody>
      </p:sp>
      <p:graphicFrame>
        <p:nvGraphicFramePr>
          <p:cNvPr id="6" name="Diagrama 5"/>
          <p:cNvGraphicFramePr/>
          <p:nvPr>
            <p:extLst>
              <p:ext uri="{D42A27DB-BD31-4B8C-83A1-F6EECF244321}">
                <p14:modId xmlns:p14="http://schemas.microsoft.com/office/powerpoint/2010/main" val="59338266"/>
              </p:ext>
            </p:extLst>
          </p:nvPr>
        </p:nvGraphicFramePr>
        <p:xfrm>
          <a:off x="487017" y="2837765"/>
          <a:ext cx="4090503" cy="2529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upo 10"/>
          <p:cNvGrpSpPr/>
          <p:nvPr/>
        </p:nvGrpSpPr>
        <p:grpSpPr>
          <a:xfrm>
            <a:off x="4104861" y="2842591"/>
            <a:ext cx="2077277" cy="1073426"/>
            <a:chOff x="4104861" y="2842591"/>
            <a:chExt cx="2077277" cy="1073426"/>
          </a:xfrm>
        </p:grpSpPr>
        <p:sp>
          <p:nvSpPr>
            <p:cNvPr id="7" name="Cerrar llave 6"/>
            <p:cNvSpPr/>
            <p:nvPr/>
          </p:nvSpPr>
          <p:spPr>
            <a:xfrm>
              <a:off x="4104861" y="2842591"/>
              <a:ext cx="119269" cy="107342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s-CL"/>
            </a:p>
          </p:txBody>
        </p:sp>
        <p:sp>
          <p:nvSpPr>
            <p:cNvPr id="8" name="CuadroTexto 7"/>
            <p:cNvSpPr txBox="1"/>
            <p:nvPr/>
          </p:nvSpPr>
          <p:spPr>
            <a:xfrm>
              <a:off x="4303642" y="3194638"/>
              <a:ext cx="1878496" cy="369332"/>
            </a:xfrm>
            <a:prstGeom prst="rect">
              <a:avLst/>
            </a:prstGeom>
            <a:noFill/>
          </p:spPr>
          <p:txBody>
            <a:bodyPr wrap="square" rtlCol="0">
              <a:spAutoFit/>
            </a:bodyPr>
            <a:lstStyle/>
            <a:p>
              <a:r>
                <a:rPr lang="es-CL" dirty="0"/>
                <a:t>Sistema</a:t>
              </a:r>
            </a:p>
          </p:txBody>
        </p:sp>
      </p:grpSp>
      <p:grpSp>
        <p:nvGrpSpPr>
          <p:cNvPr id="12" name="Grupo 11"/>
          <p:cNvGrpSpPr/>
          <p:nvPr/>
        </p:nvGrpSpPr>
        <p:grpSpPr>
          <a:xfrm>
            <a:off x="5242890" y="2773017"/>
            <a:ext cx="3105980" cy="2494722"/>
            <a:chOff x="5242890" y="2773017"/>
            <a:chExt cx="3105980" cy="2494722"/>
          </a:xfrm>
        </p:grpSpPr>
        <p:sp>
          <p:nvSpPr>
            <p:cNvPr id="9" name="Cerrar llave 8"/>
            <p:cNvSpPr/>
            <p:nvPr/>
          </p:nvSpPr>
          <p:spPr>
            <a:xfrm>
              <a:off x="5242890" y="2773017"/>
              <a:ext cx="173936" cy="249472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CL"/>
            </a:p>
          </p:txBody>
        </p:sp>
        <p:sp>
          <p:nvSpPr>
            <p:cNvPr id="10" name="CuadroTexto 9"/>
            <p:cNvSpPr txBox="1"/>
            <p:nvPr/>
          </p:nvSpPr>
          <p:spPr>
            <a:xfrm>
              <a:off x="5555974" y="3776581"/>
              <a:ext cx="2792896" cy="369332"/>
            </a:xfrm>
            <a:prstGeom prst="rect">
              <a:avLst/>
            </a:prstGeom>
            <a:noFill/>
          </p:spPr>
          <p:txBody>
            <a:bodyPr wrap="square" rtlCol="0">
              <a:spAutoFit/>
            </a:bodyPr>
            <a:lstStyle/>
            <a:p>
              <a:r>
                <a:rPr lang="es-CL" dirty="0"/>
                <a:t>Universo</a:t>
              </a:r>
            </a:p>
          </p:txBody>
        </p:sp>
      </p:grpSp>
      <p:sp>
        <p:nvSpPr>
          <p:cNvPr id="13" name="CuadroTexto 12"/>
          <p:cNvSpPr txBox="1"/>
          <p:nvPr/>
        </p:nvSpPr>
        <p:spPr>
          <a:xfrm>
            <a:off x="7200898" y="3023944"/>
            <a:ext cx="4293705" cy="646331"/>
          </a:xfrm>
          <a:prstGeom prst="rect">
            <a:avLst/>
          </a:prstGeom>
          <a:noFill/>
        </p:spPr>
        <p:txBody>
          <a:bodyPr wrap="square" rtlCol="0">
            <a:spAutoFit/>
          </a:bodyPr>
          <a:lstStyle/>
          <a:p>
            <a:r>
              <a:rPr lang="es-CL" dirty="0"/>
              <a:t>Superficie de control: - Reales</a:t>
            </a:r>
          </a:p>
          <a:p>
            <a:r>
              <a:rPr lang="es-CL" dirty="0"/>
              <a:t>                                  -Imaginarios</a:t>
            </a:r>
          </a:p>
        </p:txBody>
      </p:sp>
      <p:grpSp>
        <p:nvGrpSpPr>
          <p:cNvPr id="16" name="Grupo 15"/>
          <p:cNvGrpSpPr/>
          <p:nvPr/>
        </p:nvGrpSpPr>
        <p:grpSpPr>
          <a:xfrm>
            <a:off x="6997149" y="3776581"/>
            <a:ext cx="5078894" cy="1292663"/>
            <a:chOff x="6997149" y="3776581"/>
            <a:chExt cx="5078894" cy="1292663"/>
          </a:xfrm>
        </p:grpSpPr>
        <p:sp>
          <p:nvSpPr>
            <p:cNvPr id="14" name="CuadroTexto 13"/>
            <p:cNvSpPr txBox="1"/>
            <p:nvPr/>
          </p:nvSpPr>
          <p:spPr>
            <a:xfrm>
              <a:off x="6997149" y="4422913"/>
              <a:ext cx="5078894" cy="646331"/>
            </a:xfrm>
            <a:prstGeom prst="rect">
              <a:avLst/>
            </a:prstGeom>
            <a:noFill/>
          </p:spPr>
          <p:txBody>
            <a:bodyPr wrap="square" rtlCol="0">
              <a:spAutoFit/>
            </a:bodyPr>
            <a:lstStyle/>
            <a:p>
              <a:pPr marL="400050" indent="-400050">
                <a:buFont typeface="+mj-lt"/>
                <a:buAutoNum type="romanUcPeriod"/>
              </a:pPr>
              <a:r>
                <a:rPr lang="es-CL" dirty="0"/>
                <a:t>Intercambio de energía (Q, W) y masa (m)</a:t>
              </a:r>
            </a:p>
            <a:p>
              <a:pPr marL="400050" indent="-400050">
                <a:buFont typeface="+mj-lt"/>
                <a:buAutoNum type="romanUcPeriod"/>
              </a:pPr>
              <a:r>
                <a:rPr lang="es-CL" dirty="0"/>
                <a:t>Aislar </a:t>
              </a:r>
            </a:p>
          </p:txBody>
        </p:sp>
        <p:sp>
          <p:nvSpPr>
            <p:cNvPr id="15" name="Flecha abajo 14"/>
            <p:cNvSpPr/>
            <p:nvPr/>
          </p:nvSpPr>
          <p:spPr>
            <a:xfrm>
              <a:off x="8875643" y="3776581"/>
              <a:ext cx="357809" cy="4756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538065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1)">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6" grpId="0">
        <p:bldAsOne/>
      </p:bldGraphic>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96347" y="387626"/>
            <a:ext cx="6351104" cy="400110"/>
          </a:xfrm>
          <a:prstGeom prst="rect">
            <a:avLst/>
          </a:prstGeom>
          <a:noFill/>
        </p:spPr>
        <p:txBody>
          <a:bodyPr wrap="square" rtlCol="0">
            <a:spAutoFit/>
          </a:bodyPr>
          <a:lstStyle/>
          <a:p>
            <a:r>
              <a:rPr lang="es-CL" sz="2000" dirty="0"/>
              <a:t>Tipos de Sistemas</a:t>
            </a:r>
          </a:p>
        </p:txBody>
      </p:sp>
      <p:sp>
        <p:nvSpPr>
          <p:cNvPr id="3" name="CuadroTexto 2"/>
          <p:cNvSpPr txBox="1"/>
          <p:nvPr/>
        </p:nvSpPr>
        <p:spPr>
          <a:xfrm>
            <a:off x="785191" y="1222513"/>
            <a:ext cx="8706679" cy="1477328"/>
          </a:xfrm>
          <a:prstGeom prst="rect">
            <a:avLst/>
          </a:prstGeom>
          <a:noFill/>
        </p:spPr>
        <p:txBody>
          <a:bodyPr wrap="square" rtlCol="0">
            <a:spAutoFit/>
          </a:bodyPr>
          <a:lstStyle/>
          <a:p>
            <a:pPr algn="just"/>
            <a:r>
              <a:rPr lang="es-CL" dirty="0"/>
              <a:t>En la naturaleza encontramos tres (3) tipos:</a:t>
            </a:r>
          </a:p>
          <a:p>
            <a:pPr algn="just"/>
            <a:endParaRPr lang="es-CL" dirty="0"/>
          </a:p>
          <a:p>
            <a:pPr marL="342900" indent="-342900" algn="just">
              <a:buFont typeface="+mj-lt"/>
              <a:buAutoNum type="arabicPeriod"/>
            </a:pPr>
            <a:r>
              <a:rPr lang="es-CL" dirty="0"/>
              <a:t>Sistema aislado</a:t>
            </a:r>
          </a:p>
          <a:p>
            <a:pPr marL="342900" indent="-342900" algn="just">
              <a:buFont typeface="+mj-lt"/>
              <a:buAutoNum type="arabicPeriod"/>
            </a:pPr>
            <a:r>
              <a:rPr lang="es-CL" dirty="0"/>
              <a:t>Sistema abierto</a:t>
            </a:r>
          </a:p>
          <a:p>
            <a:pPr marL="342900" indent="-342900" algn="just">
              <a:buFont typeface="+mj-lt"/>
              <a:buAutoNum type="arabicPeriod"/>
            </a:pPr>
            <a:r>
              <a:rPr lang="es-CL" dirty="0"/>
              <a:t>Sistema Cerrado</a:t>
            </a:r>
          </a:p>
        </p:txBody>
      </p:sp>
      <p:grpSp>
        <p:nvGrpSpPr>
          <p:cNvPr id="15" name="Grupo 14"/>
          <p:cNvGrpSpPr/>
          <p:nvPr/>
        </p:nvGrpSpPr>
        <p:grpSpPr>
          <a:xfrm>
            <a:off x="3094385" y="1698487"/>
            <a:ext cx="5443328" cy="992180"/>
            <a:chOff x="3094385" y="1749287"/>
            <a:chExt cx="5443328" cy="992180"/>
          </a:xfrm>
        </p:grpSpPr>
        <p:grpSp>
          <p:nvGrpSpPr>
            <p:cNvPr id="7" name="Grupo 6"/>
            <p:cNvGrpSpPr/>
            <p:nvPr/>
          </p:nvGrpSpPr>
          <p:grpSpPr>
            <a:xfrm>
              <a:off x="3101009" y="1749287"/>
              <a:ext cx="4432852" cy="369332"/>
              <a:chOff x="3101009" y="1749287"/>
              <a:chExt cx="4432852" cy="369332"/>
            </a:xfrm>
          </p:grpSpPr>
          <p:cxnSp>
            <p:nvCxnSpPr>
              <p:cNvPr id="5" name="Conector recto de flecha 4"/>
              <p:cNvCxnSpPr/>
              <p:nvPr/>
            </p:nvCxnSpPr>
            <p:spPr>
              <a:xfrm>
                <a:off x="3101009" y="1977887"/>
                <a:ext cx="163001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4929809" y="1749287"/>
                <a:ext cx="2604052" cy="369332"/>
              </a:xfrm>
              <a:prstGeom prst="rect">
                <a:avLst/>
              </a:prstGeom>
              <a:noFill/>
            </p:spPr>
            <p:txBody>
              <a:bodyPr wrap="square" rtlCol="0">
                <a:spAutoFit/>
              </a:bodyPr>
              <a:lstStyle/>
              <a:p>
                <a:r>
                  <a:rPr lang="es-CL" dirty="0"/>
                  <a:t>No hay intercambio</a:t>
                </a:r>
              </a:p>
            </p:txBody>
          </p:sp>
        </p:grpSp>
        <p:grpSp>
          <p:nvGrpSpPr>
            <p:cNvPr id="9" name="Grupo 8"/>
            <p:cNvGrpSpPr/>
            <p:nvPr/>
          </p:nvGrpSpPr>
          <p:grpSpPr>
            <a:xfrm>
              <a:off x="3094385" y="2070650"/>
              <a:ext cx="5443328" cy="369332"/>
              <a:chOff x="3101009" y="1749287"/>
              <a:chExt cx="5443328" cy="369332"/>
            </a:xfrm>
          </p:grpSpPr>
          <p:cxnSp>
            <p:nvCxnSpPr>
              <p:cNvPr id="10" name="Conector recto de flecha 9"/>
              <p:cNvCxnSpPr/>
              <p:nvPr/>
            </p:nvCxnSpPr>
            <p:spPr>
              <a:xfrm>
                <a:off x="3101009" y="1977887"/>
                <a:ext cx="163001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929809" y="1749287"/>
                <a:ext cx="3614528" cy="369332"/>
              </a:xfrm>
              <a:prstGeom prst="rect">
                <a:avLst/>
              </a:prstGeom>
              <a:noFill/>
            </p:spPr>
            <p:txBody>
              <a:bodyPr wrap="square" rtlCol="0">
                <a:spAutoFit/>
              </a:bodyPr>
              <a:lstStyle/>
              <a:p>
                <a:r>
                  <a:rPr lang="es-CL" dirty="0"/>
                  <a:t>Hay intercambio materia</a:t>
                </a:r>
              </a:p>
            </p:txBody>
          </p:sp>
        </p:grpSp>
        <p:grpSp>
          <p:nvGrpSpPr>
            <p:cNvPr id="12" name="Grupo 11"/>
            <p:cNvGrpSpPr/>
            <p:nvPr/>
          </p:nvGrpSpPr>
          <p:grpSpPr>
            <a:xfrm>
              <a:off x="3101009" y="2372135"/>
              <a:ext cx="5088834" cy="369332"/>
              <a:chOff x="3101009" y="1749287"/>
              <a:chExt cx="5088834" cy="369332"/>
            </a:xfrm>
          </p:grpSpPr>
          <p:cxnSp>
            <p:nvCxnSpPr>
              <p:cNvPr id="13" name="Conector recto de flecha 12"/>
              <p:cNvCxnSpPr/>
              <p:nvPr/>
            </p:nvCxnSpPr>
            <p:spPr>
              <a:xfrm>
                <a:off x="3101009" y="1977887"/>
                <a:ext cx="163001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929809" y="1749287"/>
                <a:ext cx="3260034" cy="369332"/>
              </a:xfrm>
              <a:prstGeom prst="rect">
                <a:avLst/>
              </a:prstGeom>
              <a:noFill/>
            </p:spPr>
            <p:txBody>
              <a:bodyPr wrap="square" rtlCol="0">
                <a:spAutoFit/>
              </a:bodyPr>
              <a:lstStyle/>
              <a:p>
                <a:r>
                  <a:rPr lang="es-CL" dirty="0"/>
                  <a:t>Hay intercambio energía</a:t>
                </a:r>
              </a:p>
            </p:txBody>
          </p:sp>
        </p:grpSp>
      </p:grpSp>
      <p:grpSp>
        <p:nvGrpSpPr>
          <p:cNvPr id="23" name="Grupo 22"/>
          <p:cNvGrpSpPr/>
          <p:nvPr/>
        </p:nvGrpSpPr>
        <p:grpSpPr>
          <a:xfrm>
            <a:off x="458470" y="3060956"/>
            <a:ext cx="11357609" cy="3795933"/>
            <a:chOff x="458470" y="3060956"/>
            <a:chExt cx="11357609" cy="3795933"/>
          </a:xfrm>
        </p:grpSpPr>
        <p:pic>
          <p:nvPicPr>
            <p:cNvPr id="16" name="Imagen 15"/>
            <p:cNvPicPr>
              <a:picLocks noChangeAspect="1"/>
            </p:cNvPicPr>
            <p:nvPr/>
          </p:nvPicPr>
          <p:blipFill>
            <a:blip r:embed="rId2"/>
            <a:stretch>
              <a:fillRect/>
            </a:stretch>
          </p:blipFill>
          <p:spPr>
            <a:xfrm>
              <a:off x="458470" y="3134618"/>
              <a:ext cx="3086100" cy="3086100"/>
            </a:xfrm>
            <a:prstGeom prst="rect">
              <a:avLst/>
            </a:prstGeom>
          </p:spPr>
        </p:pic>
        <p:sp>
          <p:nvSpPr>
            <p:cNvPr id="17" name="CuadroTexto 16"/>
            <p:cNvSpPr txBox="1"/>
            <p:nvPr/>
          </p:nvSpPr>
          <p:spPr>
            <a:xfrm>
              <a:off x="1361440" y="6210558"/>
              <a:ext cx="1635760" cy="369332"/>
            </a:xfrm>
            <a:prstGeom prst="rect">
              <a:avLst/>
            </a:prstGeom>
            <a:noFill/>
          </p:spPr>
          <p:txBody>
            <a:bodyPr wrap="square" rtlCol="0">
              <a:spAutoFit/>
            </a:bodyPr>
            <a:lstStyle/>
            <a:p>
              <a:r>
                <a:rPr lang="es-CL" dirty="0"/>
                <a:t>Energía cte.</a:t>
              </a:r>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681" y="3312750"/>
              <a:ext cx="3717180" cy="248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uadroTexto 18"/>
            <p:cNvSpPr txBox="1"/>
            <p:nvPr/>
          </p:nvSpPr>
          <p:spPr>
            <a:xfrm>
              <a:off x="4185920" y="6210558"/>
              <a:ext cx="2761531" cy="646331"/>
            </a:xfrm>
            <a:prstGeom prst="rect">
              <a:avLst/>
            </a:prstGeom>
            <a:noFill/>
          </p:spPr>
          <p:txBody>
            <a:bodyPr wrap="square" rtlCol="0">
              <a:spAutoFit/>
            </a:bodyPr>
            <a:lstStyle/>
            <a:p>
              <a:pPr algn="ctr"/>
              <a:r>
                <a:rPr lang="es-CL" dirty="0"/>
                <a:t>Motor de combustión Interna</a:t>
              </a:r>
            </a:p>
          </p:txBody>
        </p:sp>
        <p:pic>
          <p:nvPicPr>
            <p:cNvPr id="20" name="Imagen 19"/>
            <p:cNvPicPr>
              <a:picLocks noChangeAspect="1"/>
            </p:cNvPicPr>
            <p:nvPr/>
          </p:nvPicPr>
          <p:blipFill>
            <a:blip r:embed="rId4"/>
            <a:stretch>
              <a:fillRect/>
            </a:stretch>
          </p:blipFill>
          <p:spPr>
            <a:xfrm>
              <a:off x="7533861" y="3479111"/>
              <a:ext cx="2637473" cy="2632261"/>
            </a:xfrm>
            <a:prstGeom prst="rect">
              <a:avLst/>
            </a:prstGeom>
          </p:spPr>
        </p:pic>
        <p:sp>
          <p:nvSpPr>
            <p:cNvPr id="21" name="CuadroTexto 20"/>
            <p:cNvSpPr txBox="1"/>
            <p:nvPr/>
          </p:nvSpPr>
          <p:spPr>
            <a:xfrm>
              <a:off x="8356006" y="3219252"/>
              <a:ext cx="1378447" cy="369332"/>
            </a:xfrm>
            <a:prstGeom prst="rect">
              <a:avLst/>
            </a:prstGeom>
            <a:noFill/>
          </p:spPr>
          <p:txBody>
            <a:bodyPr wrap="square" rtlCol="0">
              <a:spAutoFit/>
            </a:bodyPr>
            <a:lstStyle/>
            <a:p>
              <a:r>
                <a:rPr lang="es-CL" dirty="0"/>
                <a:t>Pistón</a:t>
              </a:r>
            </a:p>
          </p:txBody>
        </p:sp>
        <p:pic>
          <p:nvPicPr>
            <p:cNvPr id="1028" name="Picture 4" descr="http://3.bp.blogspot.com/_v5vBsOY6kck/SYyuelgagDI/AAAAAAAAABE/KXjC5iR2yP4/s320/olla%2520de%2520presion%2520royal-oneid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1184" y="3060956"/>
              <a:ext cx="2164895" cy="3048001"/>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9316720" y="6220718"/>
              <a:ext cx="2082800" cy="369332"/>
            </a:xfrm>
            <a:prstGeom prst="rect">
              <a:avLst/>
            </a:prstGeom>
            <a:noFill/>
          </p:spPr>
          <p:txBody>
            <a:bodyPr wrap="square" rtlCol="0">
              <a:spAutoFit/>
            </a:bodyPr>
            <a:lstStyle/>
            <a:p>
              <a:r>
                <a:rPr lang="es-CL" dirty="0"/>
                <a:t>Masa cte.</a:t>
              </a:r>
            </a:p>
          </p:txBody>
        </p:sp>
      </p:grpSp>
    </p:spTree>
    <p:extLst>
      <p:ext uri="{BB962C8B-B14F-4D97-AF65-F5344CB8AC3E}">
        <p14:creationId xmlns:p14="http://schemas.microsoft.com/office/powerpoint/2010/main" val="3390743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a">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a">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5151</TotalTime>
  <Words>2748</Words>
  <Application>Microsoft Office PowerPoint</Application>
  <PresentationFormat>Panorámica</PresentationFormat>
  <Paragraphs>417</Paragraphs>
  <Slides>48</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Calibri</vt:lpstr>
      <vt:lpstr>Cambria Math</vt:lpstr>
      <vt:lpstr>Trebuchet MS</vt:lpstr>
      <vt:lpstr>Wingdings</vt:lpstr>
      <vt:lpstr>Wingdings 3</vt:lpstr>
      <vt:lpstr>Faceta</vt:lpstr>
      <vt:lpstr>Universidad Católica del Norte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VAIO</dc:creator>
  <cp:lastModifiedBy>Felipe Ovalle Villalobos</cp:lastModifiedBy>
  <cp:revision>364</cp:revision>
  <dcterms:created xsi:type="dcterms:W3CDTF">2015-08-11T00:23:22Z</dcterms:created>
  <dcterms:modified xsi:type="dcterms:W3CDTF">2019-09-10T02:31:03Z</dcterms:modified>
</cp:coreProperties>
</file>